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4" r:id="rId7"/>
    <p:sldId id="265" r:id="rId8"/>
    <p:sldId id="266" r:id="rId9"/>
    <p:sldId id="293"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94" r:id="rId25"/>
    <p:sldId id="282" r:id="rId26"/>
    <p:sldId id="283" r:id="rId27"/>
    <p:sldId id="284" r:id="rId28"/>
    <p:sldId id="285" r:id="rId29"/>
    <p:sldId id="286" r:id="rId30"/>
    <p:sldId id="287" r:id="rId31"/>
    <p:sldId id="288" r:id="rId32"/>
    <p:sldId id="289" r:id="rId33"/>
    <p:sldId id="290" r:id="rId34"/>
    <p:sldId id="291" r:id="rId35"/>
    <p:sldId id="292" r:id="rId36"/>
    <p:sldId id="29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62" d="100"/>
          <a:sy n="62" d="100"/>
        </p:scale>
        <p:origin x="96" y="303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2/26/2020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2/26/2020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tlantaregional.org/natural-resources/water/georgia-stormwater-management-manua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CB31-DFE3-4F0C-99C2-522F0DEB5A13}"/>
              </a:ext>
            </a:extLst>
          </p:cNvPr>
          <p:cNvSpPr>
            <a:spLocks noGrp="1"/>
          </p:cNvSpPr>
          <p:nvPr>
            <p:ph type="ctrTitle"/>
          </p:nvPr>
        </p:nvSpPr>
        <p:spPr>
          <a:xfrm>
            <a:off x="1154954" y="1447800"/>
            <a:ext cx="9985625" cy="3329581"/>
          </a:xfrm>
        </p:spPr>
        <p:txBody>
          <a:bodyPr/>
          <a:lstStyle/>
          <a:p>
            <a:r>
              <a:rPr lang="en-US" sz="4400" dirty="0"/>
              <a:t>Cherokee County Lunch and Learn</a:t>
            </a:r>
            <a:br>
              <a:rPr lang="en-US" sz="4400" dirty="0"/>
            </a:br>
            <a:r>
              <a:rPr lang="en-US" sz="4400" dirty="0"/>
              <a:t>Site Development Plans</a:t>
            </a:r>
          </a:p>
        </p:txBody>
      </p:sp>
      <p:sp>
        <p:nvSpPr>
          <p:cNvPr id="3" name="Subtitle 2">
            <a:extLst>
              <a:ext uri="{FF2B5EF4-FFF2-40B4-BE49-F238E27FC236}">
                <a16:creationId xmlns:a16="http://schemas.microsoft.com/office/drawing/2014/main" id="{9B5CE084-2B0A-41BF-BFE3-357527F847BF}"/>
              </a:ext>
            </a:extLst>
          </p:cNvPr>
          <p:cNvSpPr>
            <a:spLocks noGrp="1"/>
          </p:cNvSpPr>
          <p:nvPr>
            <p:ph type="subTitle" idx="1"/>
          </p:nvPr>
        </p:nvSpPr>
        <p:spPr/>
        <p:txBody>
          <a:bodyPr/>
          <a:lstStyle/>
          <a:p>
            <a:r>
              <a:rPr lang="en-US" dirty="0"/>
              <a:t>February 27, 2020</a:t>
            </a:r>
          </a:p>
        </p:txBody>
      </p:sp>
    </p:spTree>
    <p:extLst>
      <p:ext uri="{BB962C8B-B14F-4D97-AF65-F5344CB8AC3E}">
        <p14:creationId xmlns:p14="http://schemas.microsoft.com/office/powerpoint/2010/main" val="296130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83B7-81F9-4D59-861F-9571C066A1CE}"/>
              </a:ext>
            </a:extLst>
          </p:cNvPr>
          <p:cNvSpPr>
            <a:spLocks noGrp="1"/>
          </p:cNvSpPr>
          <p:nvPr>
            <p:ph type="title"/>
          </p:nvPr>
        </p:nvSpPr>
        <p:spPr>
          <a:xfrm>
            <a:off x="646111" y="964734"/>
            <a:ext cx="9404723" cy="1006678"/>
          </a:xfrm>
        </p:spPr>
        <p:txBody>
          <a:bodyPr/>
          <a:lstStyle/>
          <a:p>
            <a:r>
              <a:rPr lang="en-US" sz="2000" dirty="0"/>
              <a:t>Soil/Water Conservation- Joe Bishop</a:t>
            </a:r>
          </a:p>
        </p:txBody>
      </p:sp>
      <p:sp>
        <p:nvSpPr>
          <p:cNvPr id="3" name="Content Placeholder 2">
            <a:extLst>
              <a:ext uri="{FF2B5EF4-FFF2-40B4-BE49-F238E27FC236}">
                <a16:creationId xmlns:a16="http://schemas.microsoft.com/office/drawing/2014/main" id="{8A6ACF9B-4B2C-410B-A355-9E4C705DC2A0}"/>
              </a:ext>
            </a:extLst>
          </p:cNvPr>
          <p:cNvSpPr>
            <a:spLocks noGrp="1"/>
          </p:cNvSpPr>
          <p:nvPr>
            <p:ph idx="1"/>
          </p:nvPr>
        </p:nvSpPr>
        <p:spPr>
          <a:xfrm>
            <a:off x="645130" y="1770077"/>
            <a:ext cx="9404723" cy="4478322"/>
          </a:xfrm>
        </p:spPr>
        <p:txBody>
          <a:bodyPr>
            <a:normAutofit/>
          </a:bodyPr>
          <a:lstStyle/>
          <a:p>
            <a:r>
              <a:rPr lang="en-US" dirty="0"/>
              <a:t> </a:t>
            </a:r>
            <a:r>
              <a:rPr lang="en-US" sz="1800" dirty="0"/>
              <a:t>GSWCC checklist to be submitted as a separate document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38711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ED40-7FB6-4210-B3D5-CDB5D61EDC82}"/>
              </a:ext>
            </a:extLst>
          </p:cNvPr>
          <p:cNvSpPr>
            <a:spLocks noGrp="1"/>
          </p:cNvSpPr>
          <p:nvPr>
            <p:ph type="title"/>
          </p:nvPr>
        </p:nvSpPr>
        <p:spPr/>
        <p:txBody>
          <a:bodyPr/>
          <a:lstStyle/>
          <a:p>
            <a:r>
              <a:rPr lang="en-US" sz="2000" dirty="0"/>
              <a:t>Building Department- Jim Haizlip</a:t>
            </a:r>
            <a:br>
              <a:rPr lang="en-US" sz="2000" dirty="0"/>
            </a:br>
            <a:br>
              <a:rPr lang="en-US" sz="2000" dirty="0"/>
            </a:br>
            <a:r>
              <a:rPr lang="en-US" sz="2000" dirty="0"/>
              <a:t>Accessible Routes</a:t>
            </a:r>
          </a:p>
        </p:txBody>
      </p:sp>
      <p:sp>
        <p:nvSpPr>
          <p:cNvPr id="3" name="Content Placeholder 2">
            <a:extLst>
              <a:ext uri="{FF2B5EF4-FFF2-40B4-BE49-F238E27FC236}">
                <a16:creationId xmlns:a16="http://schemas.microsoft.com/office/drawing/2014/main" id="{06022286-73BC-4A47-A061-9D68616FAD1E}"/>
              </a:ext>
            </a:extLst>
          </p:cNvPr>
          <p:cNvSpPr>
            <a:spLocks noGrp="1"/>
          </p:cNvSpPr>
          <p:nvPr>
            <p:ph idx="1"/>
          </p:nvPr>
        </p:nvSpPr>
        <p:spPr/>
        <p:txBody>
          <a:bodyPr/>
          <a:lstStyle/>
          <a:p>
            <a:pPr marL="0" indent="0">
              <a:buNone/>
            </a:pPr>
            <a:endParaRPr lang="en-US" dirty="0"/>
          </a:p>
        </p:txBody>
      </p:sp>
      <p:pic>
        <p:nvPicPr>
          <p:cNvPr id="4" name="Content Placeholder 3">
            <a:extLst>
              <a:ext uri="{FF2B5EF4-FFF2-40B4-BE49-F238E27FC236}">
                <a16:creationId xmlns:a16="http://schemas.microsoft.com/office/drawing/2014/main" id="{E0B19A0E-D8E3-4BD1-B8CF-A452A6C91A45}"/>
              </a:ext>
            </a:extLst>
          </p:cNvPr>
          <p:cNvPicPr>
            <a:picLocks noChangeAspect="1"/>
          </p:cNvPicPr>
          <p:nvPr/>
        </p:nvPicPr>
        <p:blipFill>
          <a:blip r:embed="rId2"/>
          <a:stretch>
            <a:fillRect/>
          </a:stretch>
        </p:blipFill>
        <p:spPr>
          <a:xfrm>
            <a:off x="946173" y="1921499"/>
            <a:ext cx="10299653" cy="4326900"/>
          </a:xfrm>
          <a:prstGeom prst="rect">
            <a:avLst/>
          </a:prstGeom>
        </p:spPr>
      </p:pic>
    </p:spTree>
    <p:extLst>
      <p:ext uri="{BB962C8B-B14F-4D97-AF65-F5344CB8AC3E}">
        <p14:creationId xmlns:p14="http://schemas.microsoft.com/office/powerpoint/2010/main" val="570958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D6C7-9457-4256-ADCA-F2D27268EAE2}"/>
              </a:ext>
            </a:extLst>
          </p:cNvPr>
          <p:cNvSpPr>
            <a:spLocks noGrp="1"/>
          </p:cNvSpPr>
          <p:nvPr>
            <p:ph type="title"/>
          </p:nvPr>
        </p:nvSpPr>
        <p:spPr>
          <a:xfrm>
            <a:off x="646111" y="452718"/>
            <a:ext cx="9404723" cy="1337530"/>
          </a:xfrm>
        </p:spPr>
        <p:txBody>
          <a:bodyPr/>
          <a:lstStyle/>
          <a:p>
            <a:endParaRPr lang="en-US"/>
          </a:p>
        </p:txBody>
      </p:sp>
      <p:pic>
        <p:nvPicPr>
          <p:cNvPr id="4" name="Picture 3">
            <a:extLst>
              <a:ext uri="{FF2B5EF4-FFF2-40B4-BE49-F238E27FC236}">
                <a16:creationId xmlns:a16="http://schemas.microsoft.com/office/drawing/2014/main" id="{10D05E69-DCAB-4231-910C-2DCE900E56EC}"/>
              </a:ext>
            </a:extLst>
          </p:cNvPr>
          <p:cNvPicPr>
            <a:picLocks noChangeAspect="1"/>
          </p:cNvPicPr>
          <p:nvPr/>
        </p:nvPicPr>
        <p:blipFill>
          <a:blip r:embed="rId2"/>
          <a:stretch>
            <a:fillRect/>
          </a:stretch>
        </p:blipFill>
        <p:spPr>
          <a:xfrm>
            <a:off x="703766" y="515717"/>
            <a:ext cx="9490867" cy="1274531"/>
          </a:xfrm>
          <a:prstGeom prst="rect">
            <a:avLst/>
          </a:prstGeom>
        </p:spPr>
      </p:pic>
      <p:pic>
        <p:nvPicPr>
          <p:cNvPr id="5" name="Content Placeholder 4">
            <a:extLst>
              <a:ext uri="{FF2B5EF4-FFF2-40B4-BE49-F238E27FC236}">
                <a16:creationId xmlns:a16="http://schemas.microsoft.com/office/drawing/2014/main" id="{012F7E14-67B0-4936-BD48-823BCA42F415}"/>
              </a:ext>
            </a:extLst>
          </p:cNvPr>
          <p:cNvPicPr>
            <a:picLocks noGrp="1" noChangeAspect="1"/>
          </p:cNvPicPr>
          <p:nvPr>
            <p:ph idx="1"/>
          </p:nvPr>
        </p:nvPicPr>
        <p:blipFill>
          <a:blip r:embed="rId3"/>
          <a:stretch>
            <a:fillRect/>
          </a:stretch>
        </p:blipFill>
        <p:spPr>
          <a:xfrm>
            <a:off x="2118360" y="2334419"/>
            <a:ext cx="7027545" cy="2670334"/>
          </a:xfrm>
          <a:prstGeom prst="rect">
            <a:avLst/>
          </a:prstGeom>
        </p:spPr>
      </p:pic>
    </p:spTree>
    <p:extLst>
      <p:ext uri="{BB962C8B-B14F-4D97-AF65-F5344CB8AC3E}">
        <p14:creationId xmlns:p14="http://schemas.microsoft.com/office/powerpoint/2010/main" val="95150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FE6A-6396-463E-8FE0-04CF6C777995}"/>
              </a:ext>
            </a:extLst>
          </p:cNvPr>
          <p:cNvSpPr>
            <a:spLocks noGrp="1"/>
          </p:cNvSpPr>
          <p:nvPr>
            <p:ph type="title"/>
          </p:nvPr>
        </p:nvSpPr>
        <p:spPr>
          <a:xfrm>
            <a:off x="646111" y="452718"/>
            <a:ext cx="9404723" cy="606462"/>
          </a:xfrm>
        </p:spPr>
        <p:txBody>
          <a:bodyPr/>
          <a:lstStyle/>
          <a:p>
            <a:r>
              <a:rPr lang="en-US" sz="2000" dirty="0"/>
              <a:t>Parking Spaces</a:t>
            </a:r>
          </a:p>
        </p:txBody>
      </p:sp>
      <p:sp>
        <p:nvSpPr>
          <p:cNvPr id="4" name="Content Placeholder 2">
            <a:extLst>
              <a:ext uri="{FF2B5EF4-FFF2-40B4-BE49-F238E27FC236}">
                <a16:creationId xmlns:a16="http://schemas.microsoft.com/office/drawing/2014/main" id="{752C1F94-69C7-44B6-90F4-4FDE3CB4ED3F}"/>
              </a:ext>
            </a:extLst>
          </p:cNvPr>
          <p:cNvSpPr>
            <a:spLocks noGrp="1"/>
          </p:cNvSpPr>
          <p:nvPr>
            <p:ph idx="1"/>
          </p:nvPr>
        </p:nvSpPr>
        <p:spPr>
          <a:xfrm>
            <a:off x="1103313" y="1059180"/>
            <a:ext cx="8947150" cy="5189220"/>
          </a:xfrm>
        </p:spPr>
        <p:txBody>
          <a:bodyPr>
            <a:normAutofit fontScale="92500" lnSpcReduction="10000"/>
          </a:bodyPr>
          <a:lstStyle/>
          <a:p>
            <a:r>
              <a:rPr lang="en-US" sz="2200" dirty="0"/>
              <a:t>Show ADA accessibility details for parking spaces, signage, ramps, handrails, guardrails, etc. per in compliance with 2010 ADA Standards w/ GA. Accessibility Standards 120-3-20.</a:t>
            </a:r>
          </a:p>
          <a:p>
            <a:r>
              <a:rPr lang="en-US" sz="2400" dirty="0"/>
              <a:t>Slopes for Parking spaces not steeper than 1: 48 (2%) shall be permitted ADA 502.4.</a:t>
            </a:r>
          </a:p>
          <a:p>
            <a:pPr lvl="0"/>
            <a:r>
              <a:rPr lang="en-US" sz="2200" dirty="0"/>
              <a:t>Show ADA parking space details. Every parking lot should have a minimum of one van accessible space. Van spaces require 96” wide aisles where the parking space 96” wide. A 60” wide aisle can be used if the parking space is 11 feet wide, in compliance with ADA 502.</a:t>
            </a:r>
          </a:p>
          <a:p>
            <a:r>
              <a:rPr lang="en-US" sz="2200" dirty="0"/>
              <a:t> </a:t>
            </a:r>
            <a:r>
              <a:rPr lang="en-US" sz="2400" dirty="0"/>
              <a:t>Parking lot marking and signage plan. The van accessible ADA space signs and car space signs must be mounted a minimum of 5 feet above ground surface measured to the bottom of the sign. Access aisles shall be marked to discourage parking in these areas, in compliance with ADA 502.</a:t>
            </a:r>
          </a:p>
          <a:p>
            <a:pPr marL="0" indent="0">
              <a:buNone/>
            </a:pPr>
            <a:endParaRPr lang="en-US" dirty="0"/>
          </a:p>
          <a:p>
            <a:endParaRPr lang="en-US" dirty="0"/>
          </a:p>
        </p:txBody>
      </p:sp>
    </p:spTree>
    <p:extLst>
      <p:ext uri="{BB962C8B-B14F-4D97-AF65-F5344CB8AC3E}">
        <p14:creationId xmlns:p14="http://schemas.microsoft.com/office/powerpoint/2010/main" val="24219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F2EF-8327-49F3-AA36-977282EE0704}"/>
              </a:ext>
            </a:extLst>
          </p:cNvPr>
          <p:cNvSpPr>
            <a:spLocks noGrp="1"/>
          </p:cNvSpPr>
          <p:nvPr>
            <p:ph type="title"/>
          </p:nvPr>
        </p:nvSpPr>
        <p:spPr>
          <a:xfrm>
            <a:off x="646111" y="452718"/>
            <a:ext cx="9404723" cy="45719"/>
          </a:xfrm>
        </p:spPr>
        <p:txBody>
          <a:bodyPr/>
          <a:lstStyle/>
          <a:p>
            <a:endParaRPr lang="en-US" dirty="0"/>
          </a:p>
        </p:txBody>
      </p:sp>
      <p:pic>
        <p:nvPicPr>
          <p:cNvPr id="4" name="Content Placeholder 3">
            <a:extLst>
              <a:ext uri="{FF2B5EF4-FFF2-40B4-BE49-F238E27FC236}">
                <a16:creationId xmlns:a16="http://schemas.microsoft.com/office/drawing/2014/main" id="{4E0C0B28-4B33-4F9D-9185-A08201213DBB}"/>
              </a:ext>
            </a:extLst>
          </p:cNvPr>
          <p:cNvPicPr>
            <a:picLocks noGrp="1" noChangeAspect="1"/>
          </p:cNvPicPr>
          <p:nvPr>
            <p:ph idx="1"/>
          </p:nvPr>
        </p:nvPicPr>
        <p:blipFill>
          <a:blip r:embed="rId2"/>
          <a:stretch>
            <a:fillRect/>
          </a:stretch>
        </p:blipFill>
        <p:spPr>
          <a:xfrm>
            <a:off x="1394460" y="815339"/>
            <a:ext cx="8077200" cy="4904900"/>
          </a:xfrm>
          <a:prstGeom prst="rect">
            <a:avLst/>
          </a:prstGeom>
        </p:spPr>
      </p:pic>
    </p:spTree>
    <p:extLst>
      <p:ext uri="{BB962C8B-B14F-4D97-AF65-F5344CB8AC3E}">
        <p14:creationId xmlns:p14="http://schemas.microsoft.com/office/powerpoint/2010/main" val="12076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F58E-6495-4955-B4A5-CD4C59668844}"/>
              </a:ext>
            </a:extLst>
          </p:cNvPr>
          <p:cNvSpPr>
            <a:spLocks noGrp="1"/>
          </p:cNvSpPr>
          <p:nvPr>
            <p:ph type="title"/>
          </p:nvPr>
        </p:nvSpPr>
        <p:spPr>
          <a:xfrm flipV="1">
            <a:off x="646111" y="406999"/>
            <a:ext cx="9404723" cy="45719"/>
          </a:xfrm>
        </p:spPr>
        <p:txBody>
          <a:bodyPr/>
          <a:lstStyle/>
          <a:p>
            <a:endParaRPr lang="en-US" dirty="0"/>
          </a:p>
        </p:txBody>
      </p:sp>
      <p:pic>
        <p:nvPicPr>
          <p:cNvPr id="4" name="Content Placeholder 3">
            <a:extLst>
              <a:ext uri="{FF2B5EF4-FFF2-40B4-BE49-F238E27FC236}">
                <a16:creationId xmlns:a16="http://schemas.microsoft.com/office/drawing/2014/main" id="{6379F8E9-1920-4B20-91D9-4B7D5B664AEA}"/>
              </a:ext>
            </a:extLst>
          </p:cNvPr>
          <p:cNvPicPr>
            <a:picLocks noGrp="1" noChangeAspect="1"/>
          </p:cNvPicPr>
          <p:nvPr>
            <p:ph idx="1"/>
          </p:nvPr>
        </p:nvPicPr>
        <p:blipFill>
          <a:blip r:embed="rId2"/>
          <a:stretch>
            <a:fillRect/>
          </a:stretch>
        </p:blipFill>
        <p:spPr>
          <a:xfrm>
            <a:off x="1508760" y="883920"/>
            <a:ext cx="7962899" cy="4693921"/>
          </a:xfrm>
          <a:prstGeom prst="rect">
            <a:avLst/>
          </a:prstGeom>
        </p:spPr>
      </p:pic>
    </p:spTree>
    <p:extLst>
      <p:ext uri="{BB962C8B-B14F-4D97-AF65-F5344CB8AC3E}">
        <p14:creationId xmlns:p14="http://schemas.microsoft.com/office/powerpoint/2010/main" val="2501135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2B075-AAEB-4415-9B85-9420E58BFA3C}"/>
              </a:ext>
            </a:extLst>
          </p:cNvPr>
          <p:cNvSpPr>
            <a:spLocks noGrp="1"/>
          </p:cNvSpPr>
          <p:nvPr>
            <p:ph type="title"/>
          </p:nvPr>
        </p:nvSpPr>
        <p:spPr/>
        <p:txBody>
          <a:bodyPr/>
          <a:lstStyle/>
          <a:p>
            <a:r>
              <a:rPr lang="en-US" sz="2000" dirty="0"/>
              <a:t>Ramps</a:t>
            </a:r>
          </a:p>
        </p:txBody>
      </p:sp>
      <p:pic>
        <p:nvPicPr>
          <p:cNvPr id="6" name="Content Placeholder 3">
            <a:extLst>
              <a:ext uri="{FF2B5EF4-FFF2-40B4-BE49-F238E27FC236}">
                <a16:creationId xmlns:a16="http://schemas.microsoft.com/office/drawing/2014/main" id="{4BF92E38-0F0F-43A3-8FC3-47D4D739A923}"/>
              </a:ext>
            </a:extLst>
          </p:cNvPr>
          <p:cNvPicPr>
            <a:picLocks noChangeAspect="1"/>
          </p:cNvPicPr>
          <p:nvPr/>
        </p:nvPicPr>
        <p:blipFill>
          <a:blip r:embed="rId2"/>
          <a:stretch>
            <a:fillRect/>
          </a:stretch>
        </p:blipFill>
        <p:spPr>
          <a:xfrm>
            <a:off x="646111" y="1170842"/>
            <a:ext cx="4524375" cy="352425"/>
          </a:xfrm>
          <a:prstGeom prst="rect">
            <a:avLst/>
          </a:prstGeom>
        </p:spPr>
      </p:pic>
      <p:pic>
        <p:nvPicPr>
          <p:cNvPr id="7" name="Content Placeholder 6">
            <a:extLst>
              <a:ext uri="{FF2B5EF4-FFF2-40B4-BE49-F238E27FC236}">
                <a16:creationId xmlns:a16="http://schemas.microsoft.com/office/drawing/2014/main" id="{DF65A1C4-6E23-4169-AFBC-B768E703C7D3}"/>
              </a:ext>
            </a:extLst>
          </p:cNvPr>
          <p:cNvPicPr>
            <a:picLocks noGrp="1" noChangeAspect="1"/>
          </p:cNvPicPr>
          <p:nvPr>
            <p:ph idx="1"/>
          </p:nvPr>
        </p:nvPicPr>
        <p:blipFill>
          <a:blip r:embed="rId3"/>
          <a:stretch>
            <a:fillRect/>
          </a:stretch>
        </p:blipFill>
        <p:spPr>
          <a:xfrm>
            <a:off x="646111" y="1774957"/>
            <a:ext cx="6638925" cy="1485900"/>
          </a:xfrm>
          <a:prstGeom prst="rect">
            <a:avLst/>
          </a:prstGeom>
        </p:spPr>
      </p:pic>
      <p:pic>
        <p:nvPicPr>
          <p:cNvPr id="8" name="Picture 7">
            <a:extLst>
              <a:ext uri="{FF2B5EF4-FFF2-40B4-BE49-F238E27FC236}">
                <a16:creationId xmlns:a16="http://schemas.microsoft.com/office/drawing/2014/main" id="{40D9993A-B7FD-4FB6-BE73-D911E2792366}"/>
              </a:ext>
            </a:extLst>
          </p:cNvPr>
          <p:cNvPicPr>
            <a:picLocks noChangeAspect="1"/>
          </p:cNvPicPr>
          <p:nvPr/>
        </p:nvPicPr>
        <p:blipFill>
          <a:blip r:embed="rId4"/>
          <a:stretch>
            <a:fillRect/>
          </a:stretch>
        </p:blipFill>
        <p:spPr>
          <a:xfrm>
            <a:off x="684211" y="3429000"/>
            <a:ext cx="6600825" cy="1466850"/>
          </a:xfrm>
          <a:prstGeom prst="rect">
            <a:avLst/>
          </a:prstGeom>
        </p:spPr>
      </p:pic>
      <p:pic>
        <p:nvPicPr>
          <p:cNvPr id="9" name="Picture 8">
            <a:extLst>
              <a:ext uri="{FF2B5EF4-FFF2-40B4-BE49-F238E27FC236}">
                <a16:creationId xmlns:a16="http://schemas.microsoft.com/office/drawing/2014/main" id="{44917470-1CB1-4636-86AD-6732F67D734E}"/>
              </a:ext>
            </a:extLst>
          </p:cNvPr>
          <p:cNvPicPr>
            <a:picLocks noChangeAspect="1"/>
          </p:cNvPicPr>
          <p:nvPr/>
        </p:nvPicPr>
        <p:blipFill>
          <a:blip r:embed="rId5"/>
          <a:stretch>
            <a:fillRect/>
          </a:stretch>
        </p:blipFill>
        <p:spPr>
          <a:xfrm>
            <a:off x="684211" y="5179329"/>
            <a:ext cx="6315075" cy="752475"/>
          </a:xfrm>
          <a:prstGeom prst="rect">
            <a:avLst/>
          </a:prstGeom>
        </p:spPr>
      </p:pic>
    </p:spTree>
    <p:extLst>
      <p:ext uri="{BB962C8B-B14F-4D97-AF65-F5344CB8AC3E}">
        <p14:creationId xmlns:p14="http://schemas.microsoft.com/office/powerpoint/2010/main" val="333945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A646-9288-4523-A1D4-01481BA29AD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9CD7D32-0F0A-409B-AAD4-6980C941C576}"/>
              </a:ext>
            </a:extLst>
          </p:cNvPr>
          <p:cNvPicPr>
            <a:picLocks noGrp="1" noChangeAspect="1"/>
          </p:cNvPicPr>
          <p:nvPr>
            <p:ph idx="1"/>
          </p:nvPr>
        </p:nvPicPr>
        <p:blipFill>
          <a:blip r:embed="rId2"/>
          <a:stretch>
            <a:fillRect/>
          </a:stretch>
        </p:blipFill>
        <p:spPr>
          <a:xfrm>
            <a:off x="1424940" y="909638"/>
            <a:ext cx="7581900" cy="4553902"/>
          </a:xfrm>
          <a:prstGeom prst="rect">
            <a:avLst/>
          </a:prstGeom>
        </p:spPr>
      </p:pic>
    </p:spTree>
    <p:extLst>
      <p:ext uri="{BB962C8B-B14F-4D97-AF65-F5344CB8AC3E}">
        <p14:creationId xmlns:p14="http://schemas.microsoft.com/office/powerpoint/2010/main" val="11141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94A5-3939-4293-A991-2E564047FCA1}"/>
              </a:ext>
            </a:extLst>
          </p:cNvPr>
          <p:cNvSpPr>
            <a:spLocks noGrp="1"/>
          </p:cNvSpPr>
          <p:nvPr>
            <p:ph type="title"/>
          </p:nvPr>
        </p:nvSpPr>
        <p:spPr>
          <a:xfrm flipV="1">
            <a:off x="646111" y="304800"/>
            <a:ext cx="9404723" cy="147918"/>
          </a:xfrm>
        </p:spPr>
        <p:txBody>
          <a:bodyPr/>
          <a:lstStyle/>
          <a:p>
            <a:endParaRPr lang="en-US"/>
          </a:p>
        </p:txBody>
      </p:sp>
      <p:pic>
        <p:nvPicPr>
          <p:cNvPr id="4" name="Content Placeholder 3">
            <a:extLst>
              <a:ext uri="{FF2B5EF4-FFF2-40B4-BE49-F238E27FC236}">
                <a16:creationId xmlns:a16="http://schemas.microsoft.com/office/drawing/2014/main" id="{62A64AC1-1C7D-4007-91ED-A65A37CA9E9D}"/>
              </a:ext>
            </a:extLst>
          </p:cNvPr>
          <p:cNvPicPr>
            <a:picLocks noGrp="1" noChangeAspect="1"/>
          </p:cNvPicPr>
          <p:nvPr>
            <p:ph idx="1"/>
          </p:nvPr>
        </p:nvPicPr>
        <p:blipFill>
          <a:blip r:embed="rId2"/>
          <a:stretch>
            <a:fillRect/>
          </a:stretch>
        </p:blipFill>
        <p:spPr>
          <a:xfrm>
            <a:off x="1303021" y="556260"/>
            <a:ext cx="7871460" cy="5402580"/>
          </a:xfrm>
          <a:prstGeom prst="rect">
            <a:avLst/>
          </a:prstGeom>
        </p:spPr>
      </p:pic>
    </p:spTree>
    <p:extLst>
      <p:ext uri="{BB962C8B-B14F-4D97-AF65-F5344CB8AC3E}">
        <p14:creationId xmlns:p14="http://schemas.microsoft.com/office/powerpoint/2010/main" val="3209725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F870-5C22-457C-A57B-29DCA79514D3}"/>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3A944EFB-9A4F-464B-9A84-03B326ECF7FD}"/>
              </a:ext>
            </a:extLst>
          </p:cNvPr>
          <p:cNvPicPr>
            <a:picLocks noChangeAspect="1"/>
          </p:cNvPicPr>
          <p:nvPr/>
        </p:nvPicPr>
        <p:blipFill>
          <a:blip r:embed="rId2"/>
          <a:stretch>
            <a:fillRect/>
          </a:stretch>
        </p:blipFill>
        <p:spPr>
          <a:xfrm>
            <a:off x="2324100" y="609600"/>
            <a:ext cx="6505575" cy="1055810"/>
          </a:xfrm>
          <a:prstGeom prst="rect">
            <a:avLst/>
          </a:prstGeom>
        </p:spPr>
      </p:pic>
      <p:pic>
        <p:nvPicPr>
          <p:cNvPr id="5" name="Content Placeholder 4">
            <a:extLst>
              <a:ext uri="{FF2B5EF4-FFF2-40B4-BE49-F238E27FC236}">
                <a16:creationId xmlns:a16="http://schemas.microsoft.com/office/drawing/2014/main" id="{A65BC992-5132-4E8D-B7E7-5DFE829E3295}"/>
              </a:ext>
            </a:extLst>
          </p:cNvPr>
          <p:cNvPicPr>
            <a:picLocks noGrp="1" noChangeAspect="1"/>
          </p:cNvPicPr>
          <p:nvPr>
            <p:ph idx="1"/>
          </p:nvPr>
        </p:nvPicPr>
        <p:blipFill>
          <a:blip r:embed="rId3"/>
          <a:stretch>
            <a:fillRect/>
          </a:stretch>
        </p:blipFill>
        <p:spPr>
          <a:xfrm>
            <a:off x="2551014" y="2052638"/>
            <a:ext cx="6051748" cy="4195762"/>
          </a:xfrm>
          <a:prstGeom prst="rect">
            <a:avLst/>
          </a:prstGeom>
        </p:spPr>
      </p:pic>
    </p:spTree>
    <p:extLst>
      <p:ext uri="{BB962C8B-B14F-4D97-AF65-F5344CB8AC3E}">
        <p14:creationId xmlns:p14="http://schemas.microsoft.com/office/powerpoint/2010/main" val="200890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9C8E-02DE-4F18-9011-33CB114A17EB}"/>
              </a:ext>
            </a:extLst>
          </p:cNvPr>
          <p:cNvSpPr>
            <a:spLocks noGrp="1"/>
          </p:cNvSpPr>
          <p:nvPr>
            <p:ph type="title"/>
          </p:nvPr>
        </p:nvSpPr>
        <p:spPr>
          <a:xfrm>
            <a:off x="646111" y="452718"/>
            <a:ext cx="9404723" cy="678658"/>
          </a:xfrm>
        </p:spPr>
        <p:txBody>
          <a:bodyPr/>
          <a:lstStyle/>
          <a:p>
            <a:endParaRPr lang="en-US" dirty="0"/>
          </a:p>
        </p:txBody>
      </p:sp>
      <p:sp>
        <p:nvSpPr>
          <p:cNvPr id="3" name="Content Placeholder 2">
            <a:extLst>
              <a:ext uri="{FF2B5EF4-FFF2-40B4-BE49-F238E27FC236}">
                <a16:creationId xmlns:a16="http://schemas.microsoft.com/office/drawing/2014/main" id="{5BFDBB93-4BE7-427D-BC7B-464724A1FC58}"/>
              </a:ext>
            </a:extLst>
          </p:cNvPr>
          <p:cNvSpPr>
            <a:spLocks noGrp="1"/>
          </p:cNvSpPr>
          <p:nvPr>
            <p:ph idx="1"/>
          </p:nvPr>
        </p:nvSpPr>
        <p:spPr>
          <a:xfrm>
            <a:off x="1103312" y="1379350"/>
            <a:ext cx="8946541" cy="4869050"/>
          </a:xfrm>
        </p:spPr>
        <p:txBody>
          <a:bodyPr>
            <a:normAutofit lnSpcReduction="10000"/>
          </a:bodyPr>
          <a:lstStyle/>
          <a:p>
            <a:r>
              <a:rPr lang="en-US" dirty="0"/>
              <a:t>This lunch and learn is designed to help the County and design professionals experience a quicker, more efficient site plan submittal process. We hope to reduce the number of submittals to review and approve a project.  In this meeting you will be hearing from reviewers with common issues they see, as well as hear about additional information we will be providing as well as requiring.</a:t>
            </a:r>
          </a:p>
          <a:p>
            <a:endParaRPr lang="en-US" dirty="0"/>
          </a:p>
          <a:p>
            <a:r>
              <a:rPr lang="en-US" dirty="0"/>
              <a:t>In the future, we will be requesting a Project Information sheet be uploaded with all new site plan submittals. This document will ask for contact information for both the applicant and the developer so review comments can be shared with both. We will also be requiring that a complete set of plans be submitted for review. We have noticed that first submittals very rarely include all documents required for a complete review so we will list all items we will be looking for.</a:t>
            </a:r>
          </a:p>
          <a:p>
            <a:endParaRPr lang="en-US" dirty="0"/>
          </a:p>
        </p:txBody>
      </p:sp>
    </p:spTree>
    <p:extLst>
      <p:ext uri="{BB962C8B-B14F-4D97-AF65-F5344CB8AC3E}">
        <p14:creationId xmlns:p14="http://schemas.microsoft.com/office/powerpoint/2010/main" val="660695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EADD-D3EC-47FF-8C0E-C8EFF36750C9}"/>
              </a:ext>
            </a:extLst>
          </p:cNvPr>
          <p:cNvSpPr>
            <a:spLocks noGrp="1"/>
          </p:cNvSpPr>
          <p:nvPr>
            <p:ph type="title"/>
          </p:nvPr>
        </p:nvSpPr>
        <p:spPr/>
        <p:txBody>
          <a:bodyPr/>
          <a:lstStyle/>
          <a:p>
            <a:r>
              <a:rPr lang="en-US" sz="2000" dirty="0"/>
              <a:t>Cluster Mailboxes for Subdivisions</a:t>
            </a:r>
          </a:p>
        </p:txBody>
      </p:sp>
      <p:sp>
        <p:nvSpPr>
          <p:cNvPr id="3" name="Content Placeholder 2">
            <a:extLst>
              <a:ext uri="{FF2B5EF4-FFF2-40B4-BE49-F238E27FC236}">
                <a16:creationId xmlns:a16="http://schemas.microsoft.com/office/drawing/2014/main" id="{0FAEC1F3-8D10-43D7-ABBF-5CA68D2D483E}"/>
              </a:ext>
            </a:extLst>
          </p:cNvPr>
          <p:cNvSpPr>
            <a:spLocks noGrp="1"/>
          </p:cNvSpPr>
          <p:nvPr>
            <p:ph idx="1"/>
          </p:nvPr>
        </p:nvSpPr>
        <p:spPr>
          <a:xfrm>
            <a:off x="798512" y="1152983"/>
            <a:ext cx="8946541" cy="4195481"/>
          </a:xfrm>
        </p:spPr>
        <p:txBody>
          <a:bodyPr>
            <a:normAutofit lnSpcReduction="10000"/>
          </a:bodyPr>
          <a:lstStyle/>
          <a:p>
            <a:r>
              <a:rPr lang="en-US" dirty="0"/>
              <a:t>Include at least one Van accessible ADA parking space and adjoining access isle with the proper signage, slope of pavement and striping in compliance with ADA 403 &amp; 502.</a:t>
            </a:r>
          </a:p>
          <a:p>
            <a:r>
              <a:rPr lang="en-US" dirty="0"/>
              <a:t>An accessible route from the accessible parking area to the cluster mailboxes should be included in the design in compliance with ADA 403.</a:t>
            </a:r>
          </a:p>
          <a:p>
            <a:r>
              <a:rPr lang="en-US" dirty="0"/>
              <a:t>Total number of parking spaces for Cluster Mailboxes per size of sub-division should be designed to meet the requirements of the Cherokee County Engineering Dept.</a:t>
            </a:r>
          </a:p>
          <a:p>
            <a:r>
              <a:rPr lang="en-US" dirty="0"/>
              <a:t>If a roof structure will be constructed to cover the Cluster Mailboxes, architectural drawings with structural details will be required to be submitted  through the Cherokee County Development Service Center.</a:t>
            </a:r>
          </a:p>
          <a:p>
            <a:endParaRPr lang="en-US" dirty="0"/>
          </a:p>
        </p:txBody>
      </p:sp>
    </p:spTree>
    <p:extLst>
      <p:ext uri="{BB962C8B-B14F-4D97-AF65-F5344CB8AC3E}">
        <p14:creationId xmlns:p14="http://schemas.microsoft.com/office/powerpoint/2010/main" val="385728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C6B0-ABAE-4EEF-8C92-F755054845B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1CC6936-885F-491C-9C72-41B83D5A23AE}"/>
              </a:ext>
            </a:extLst>
          </p:cNvPr>
          <p:cNvPicPr>
            <a:picLocks noGrp="1" noChangeAspect="1"/>
          </p:cNvPicPr>
          <p:nvPr>
            <p:ph idx="1"/>
          </p:nvPr>
        </p:nvPicPr>
        <p:blipFill>
          <a:blip r:embed="rId2"/>
          <a:stretch>
            <a:fillRect/>
          </a:stretch>
        </p:blipFill>
        <p:spPr>
          <a:xfrm>
            <a:off x="1032510" y="2142392"/>
            <a:ext cx="3501390" cy="3282462"/>
          </a:xfrm>
          <a:prstGeom prst="rect">
            <a:avLst/>
          </a:prstGeom>
        </p:spPr>
      </p:pic>
      <p:pic>
        <p:nvPicPr>
          <p:cNvPr id="5" name="Picture 4">
            <a:extLst>
              <a:ext uri="{FF2B5EF4-FFF2-40B4-BE49-F238E27FC236}">
                <a16:creationId xmlns:a16="http://schemas.microsoft.com/office/drawing/2014/main" id="{35154627-D4AA-4815-8409-A78C40EA9C1F}"/>
              </a:ext>
            </a:extLst>
          </p:cNvPr>
          <p:cNvPicPr>
            <a:picLocks noChangeAspect="1"/>
          </p:cNvPicPr>
          <p:nvPr/>
        </p:nvPicPr>
        <p:blipFill>
          <a:blip r:embed="rId3"/>
          <a:stretch>
            <a:fillRect/>
          </a:stretch>
        </p:blipFill>
        <p:spPr>
          <a:xfrm>
            <a:off x="5971286" y="2142392"/>
            <a:ext cx="4589021" cy="3282461"/>
          </a:xfrm>
          <a:prstGeom prst="rect">
            <a:avLst/>
          </a:prstGeom>
        </p:spPr>
      </p:pic>
    </p:spTree>
    <p:extLst>
      <p:ext uri="{BB962C8B-B14F-4D97-AF65-F5344CB8AC3E}">
        <p14:creationId xmlns:p14="http://schemas.microsoft.com/office/powerpoint/2010/main" val="221507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0FF9-4BD6-4A79-95FE-82EC183F32F3}"/>
              </a:ext>
            </a:extLst>
          </p:cNvPr>
          <p:cNvSpPr>
            <a:spLocks noGrp="1"/>
          </p:cNvSpPr>
          <p:nvPr>
            <p:ph type="title"/>
          </p:nvPr>
        </p:nvSpPr>
        <p:spPr>
          <a:xfrm>
            <a:off x="646111" y="796954"/>
            <a:ext cx="9404723" cy="1056294"/>
          </a:xfrm>
        </p:spPr>
        <p:txBody>
          <a:bodyPr/>
          <a:lstStyle/>
          <a:p>
            <a:r>
              <a:rPr lang="en-US" sz="2000" dirty="0"/>
              <a:t>Buildings Encroaching on </a:t>
            </a:r>
            <a:br>
              <a:rPr lang="en-US" sz="2000" dirty="0"/>
            </a:br>
            <a:r>
              <a:rPr lang="en-US" sz="2000" dirty="0"/>
              <a:t>Retaining Wall Separation Distance</a:t>
            </a:r>
          </a:p>
        </p:txBody>
      </p:sp>
      <p:sp>
        <p:nvSpPr>
          <p:cNvPr id="3" name="Content Placeholder 2">
            <a:extLst>
              <a:ext uri="{FF2B5EF4-FFF2-40B4-BE49-F238E27FC236}">
                <a16:creationId xmlns:a16="http://schemas.microsoft.com/office/drawing/2014/main" id="{588BE909-4B8D-42FE-BEA4-64DC3440771F}"/>
              </a:ext>
            </a:extLst>
          </p:cNvPr>
          <p:cNvSpPr>
            <a:spLocks noGrp="1"/>
          </p:cNvSpPr>
          <p:nvPr>
            <p:ph idx="1"/>
          </p:nvPr>
        </p:nvSpPr>
        <p:spPr/>
        <p:txBody>
          <a:bodyPr/>
          <a:lstStyle/>
          <a:p>
            <a:r>
              <a:rPr lang="en-US" dirty="0"/>
              <a:t>Regarding proposed buildings encroaching the required separation distance to adjacent site retaining walls, prior to the issuance of the building permit; (1) Walls must be completed and a Letter of Completion must be submitted (LOC) by a Georgia registered engineer, (2) Building permit applicant must provide an engineered foundation design / analysis, prepared by a licensed professional engineer, complying with the State of Georgia requirements.</a:t>
            </a:r>
          </a:p>
          <a:p>
            <a:endParaRPr lang="en-US" dirty="0"/>
          </a:p>
        </p:txBody>
      </p:sp>
    </p:spTree>
    <p:extLst>
      <p:ext uri="{BB962C8B-B14F-4D97-AF65-F5344CB8AC3E}">
        <p14:creationId xmlns:p14="http://schemas.microsoft.com/office/powerpoint/2010/main" val="66404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3CE3-A978-4E94-B40E-7931F79D789A}"/>
              </a:ext>
            </a:extLst>
          </p:cNvPr>
          <p:cNvSpPr>
            <a:spLocks noGrp="1"/>
          </p:cNvSpPr>
          <p:nvPr>
            <p:ph type="title"/>
          </p:nvPr>
        </p:nvSpPr>
        <p:spPr>
          <a:xfrm>
            <a:off x="646111" y="452718"/>
            <a:ext cx="9404723" cy="45719"/>
          </a:xfrm>
        </p:spPr>
        <p:txBody>
          <a:bodyPr/>
          <a:lstStyle/>
          <a:p>
            <a:endParaRPr lang="en-US"/>
          </a:p>
        </p:txBody>
      </p:sp>
      <p:pic>
        <p:nvPicPr>
          <p:cNvPr id="4" name="Content Placeholder 3">
            <a:extLst>
              <a:ext uri="{FF2B5EF4-FFF2-40B4-BE49-F238E27FC236}">
                <a16:creationId xmlns:a16="http://schemas.microsoft.com/office/drawing/2014/main" id="{74285629-76F3-495C-9F26-7FCB78D81462}"/>
              </a:ext>
            </a:extLst>
          </p:cNvPr>
          <p:cNvPicPr>
            <a:picLocks noGrp="1" noChangeAspect="1"/>
          </p:cNvPicPr>
          <p:nvPr>
            <p:ph idx="1"/>
          </p:nvPr>
        </p:nvPicPr>
        <p:blipFill>
          <a:blip r:embed="rId2"/>
          <a:stretch>
            <a:fillRect/>
          </a:stretch>
        </p:blipFill>
        <p:spPr>
          <a:xfrm>
            <a:off x="2385060" y="1203959"/>
            <a:ext cx="6240780" cy="4960621"/>
          </a:xfrm>
          <a:prstGeom prst="rect">
            <a:avLst/>
          </a:prstGeom>
        </p:spPr>
      </p:pic>
    </p:spTree>
    <p:extLst>
      <p:ext uri="{BB962C8B-B14F-4D97-AF65-F5344CB8AC3E}">
        <p14:creationId xmlns:p14="http://schemas.microsoft.com/office/powerpoint/2010/main" val="1422716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38A8-A65A-4218-8FA1-823C1B2C5953}"/>
              </a:ext>
            </a:extLst>
          </p:cNvPr>
          <p:cNvSpPr>
            <a:spLocks noGrp="1"/>
          </p:cNvSpPr>
          <p:nvPr>
            <p:ph type="title"/>
          </p:nvPr>
        </p:nvSpPr>
        <p:spPr>
          <a:xfrm>
            <a:off x="646111" y="609601"/>
            <a:ext cx="9404723" cy="413856"/>
          </a:xfrm>
        </p:spPr>
        <p:txBody>
          <a:bodyPr/>
          <a:lstStyle/>
          <a:p>
            <a:r>
              <a:rPr lang="en-US" sz="2000" dirty="0"/>
              <a:t>Transportation-Carson Jones &amp; Brett Buchanan</a:t>
            </a:r>
            <a:endParaRPr lang="en-US" sz="2400" dirty="0"/>
          </a:p>
        </p:txBody>
      </p:sp>
      <p:sp>
        <p:nvSpPr>
          <p:cNvPr id="3" name="Content Placeholder 2">
            <a:extLst>
              <a:ext uri="{FF2B5EF4-FFF2-40B4-BE49-F238E27FC236}">
                <a16:creationId xmlns:a16="http://schemas.microsoft.com/office/drawing/2014/main" id="{34109667-6311-4B8D-967B-FA6E9B211352}"/>
              </a:ext>
            </a:extLst>
          </p:cNvPr>
          <p:cNvSpPr>
            <a:spLocks noGrp="1"/>
          </p:cNvSpPr>
          <p:nvPr>
            <p:ph idx="1"/>
          </p:nvPr>
        </p:nvSpPr>
        <p:spPr>
          <a:xfrm>
            <a:off x="1103312" y="1384182"/>
            <a:ext cx="8946541" cy="4864217"/>
          </a:xfrm>
        </p:spPr>
        <p:txBody>
          <a:bodyPr>
            <a:normAutofit/>
          </a:bodyPr>
          <a:lstStyle/>
          <a:p>
            <a:pPr lvl="0"/>
            <a:r>
              <a:rPr lang="en-US" sz="1800" dirty="0"/>
              <a:t>If a GDOT permit is required, get started early.  We want their approval prior to issuance of the LDP.</a:t>
            </a:r>
          </a:p>
          <a:p>
            <a:pPr lvl="0"/>
            <a:r>
              <a:rPr lang="en-US" sz="1800" dirty="0"/>
              <a:t>If something is not covered in the Development Regulations, we will follow AASHTO, ADA, and/or GDOT design standards.</a:t>
            </a:r>
          </a:p>
          <a:p>
            <a:r>
              <a:rPr lang="en-US" sz="1800" dirty="0"/>
              <a:t>Comments are usually site specific, use the Transportation Checklist to QA/QC your work prior to submittal.</a:t>
            </a:r>
          </a:p>
        </p:txBody>
      </p:sp>
    </p:spTree>
    <p:extLst>
      <p:ext uri="{BB962C8B-B14F-4D97-AF65-F5344CB8AC3E}">
        <p14:creationId xmlns:p14="http://schemas.microsoft.com/office/powerpoint/2010/main" val="162295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1025-E0F0-4C50-A947-9E5111E677E5}"/>
              </a:ext>
            </a:extLst>
          </p:cNvPr>
          <p:cNvSpPr>
            <a:spLocks noGrp="1"/>
          </p:cNvSpPr>
          <p:nvPr>
            <p:ph type="title"/>
          </p:nvPr>
        </p:nvSpPr>
        <p:spPr>
          <a:xfrm>
            <a:off x="646111" y="713064"/>
            <a:ext cx="9404723" cy="576474"/>
          </a:xfrm>
        </p:spPr>
        <p:txBody>
          <a:bodyPr/>
          <a:lstStyle/>
          <a:p>
            <a:r>
              <a:rPr lang="en-US" sz="2000" dirty="0"/>
              <a:t>Stormwater Management Plan – Significant Components - Ben Morgan</a:t>
            </a:r>
          </a:p>
        </p:txBody>
      </p:sp>
      <p:sp>
        <p:nvSpPr>
          <p:cNvPr id="3" name="Content Placeholder 2">
            <a:extLst>
              <a:ext uri="{FF2B5EF4-FFF2-40B4-BE49-F238E27FC236}">
                <a16:creationId xmlns:a16="http://schemas.microsoft.com/office/drawing/2014/main" id="{798293D1-4E22-4F36-8916-29CFBBEE6910}"/>
              </a:ext>
            </a:extLst>
          </p:cNvPr>
          <p:cNvSpPr>
            <a:spLocks noGrp="1"/>
          </p:cNvSpPr>
          <p:nvPr>
            <p:ph idx="1"/>
          </p:nvPr>
        </p:nvSpPr>
        <p:spPr/>
        <p:txBody>
          <a:bodyPr/>
          <a:lstStyle/>
          <a:p>
            <a:r>
              <a:rPr lang="en-US" dirty="0"/>
              <a:t>The Cherokee County Stormwater Division fielded 307 complaints in 2019.  To Date in 2020, we have fielded 99 complaints.  A majority of these complaints can be tied to “THE BIG THREE”.</a:t>
            </a:r>
          </a:p>
          <a:p>
            <a:pPr lvl="1"/>
            <a:r>
              <a:rPr lang="en-US" sz="2000" dirty="0"/>
              <a:t>Downstream</a:t>
            </a:r>
          </a:p>
          <a:p>
            <a:pPr lvl="1"/>
            <a:r>
              <a:rPr lang="en-US" sz="2000" dirty="0"/>
              <a:t>Offsite </a:t>
            </a:r>
          </a:p>
          <a:p>
            <a:pPr lvl="1"/>
            <a:r>
              <a:rPr lang="en-US" sz="2000" dirty="0"/>
              <a:t>Bypass</a:t>
            </a:r>
          </a:p>
          <a:p>
            <a:endParaRPr lang="en-US" dirty="0"/>
          </a:p>
        </p:txBody>
      </p:sp>
    </p:spTree>
    <p:extLst>
      <p:ext uri="{BB962C8B-B14F-4D97-AF65-F5344CB8AC3E}">
        <p14:creationId xmlns:p14="http://schemas.microsoft.com/office/powerpoint/2010/main" val="4238939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6DA3-0AF7-4130-A5C8-059FA1C6D181}"/>
              </a:ext>
            </a:extLst>
          </p:cNvPr>
          <p:cNvSpPr>
            <a:spLocks noGrp="1"/>
          </p:cNvSpPr>
          <p:nvPr>
            <p:ph type="title"/>
          </p:nvPr>
        </p:nvSpPr>
        <p:spPr>
          <a:xfrm>
            <a:off x="646111" y="452718"/>
            <a:ext cx="9404723" cy="889521"/>
          </a:xfrm>
        </p:spPr>
        <p:txBody>
          <a:bodyPr/>
          <a:lstStyle/>
          <a:p>
            <a:br>
              <a:rPr lang="en-US" sz="2400" dirty="0"/>
            </a:br>
            <a:r>
              <a:rPr lang="en-US" sz="2400" dirty="0"/>
              <a:t>Downstream</a:t>
            </a:r>
          </a:p>
        </p:txBody>
      </p:sp>
      <p:sp>
        <p:nvSpPr>
          <p:cNvPr id="3" name="Content Placeholder 2">
            <a:extLst>
              <a:ext uri="{FF2B5EF4-FFF2-40B4-BE49-F238E27FC236}">
                <a16:creationId xmlns:a16="http://schemas.microsoft.com/office/drawing/2014/main" id="{AA1B1407-E21F-4B6E-B77A-7A0A5213C703}"/>
              </a:ext>
            </a:extLst>
          </p:cNvPr>
          <p:cNvSpPr>
            <a:spLocks noGrp="1"/>
          </p:cNvSpPr>
          <p:nvPr>
            <p:ph idx="1"/>
          </p:nvPr>
        </p:nvSpPr>
        <p:spPr>
          <a:xfrm>
            <a:off x="1103312" y="1635852"/>
            <a:ext cx="8946541" cy="4612547"/>
          </a:xfrm>
        </p:spPr>
        <p:txBody>
          <a:bodyPr>
            <a:normAutofit/>
          </a:bodyPr>
          <a:lstStyle/>
          <a:p>
            <a:pPr marL="0" indent="0">
              <a:buNone/>
            </a:pPr>
            <a:endParaRPr lang="en-US" dirty="0"/>
          </a:p>
          <a:p>
            <a:pPr marL="0" indent="0">
              <a:buNone/>
            </a:pPr>
            <a:r>
              <a:rPr lang="en-US" dirty="0"/>
              <a:t>Problems downstream are by far the most costly to a construction project. These can result in delays in construction, final plats, certificate of occupancies, and have the potential for lawsuits.  </a:t>
            </a:r>
          </a:p>
          <a:p>
            <a:r>
              <a:rPr lang="en-US" dirty="0"/>
              <a:t>The analysis of downstream conditions in the report shall address each and every point or area along the project site’s boundaries at which runoff will exit the property. The downstream analysis shall also include a thorough review of immediate downstream nodal components (pipes, channels, etc.). Upsizing of undersized pipes or stormwater channels may be required where applicable based on downstream analysis. Care shall be taken to minimize impact to downstream properties.</a:t>
            </a:r>
          </a:p>
          <a:p>
            <a:r>
              <a:rPr lang="en-US" dirty="0"/>
              <a:t>Protect your clients!</a:t>
            </a:r>
          </a:p>
          <a:p>
            <a:endParaRPr lang="en-US" dirty="0"/>
          </a:p>
        </p:txBody>
      </p:sp>
    </p:spTree>
    <p:extLst>
      <p:ext uri="{BB962C8B-B14F-4D97-AF65-F5344CB8AC3E}">
        <p14:creationId xmlns:p14="http://schemas.microsoft.com/office/powerpoint/2010/main" val="1282648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0441-ED4B-4C64-B700-816D8C7B32E5}"/>
              </a:ext>
            </a:extLst>
          </p:cNvPr>
          <p:cNvSpPr>
            <a:spLocks noGrp="1"/>
          </p:cNvSpPr>
          <p:nvPr>
            <p:ph type="title"/>
          </p:nvPr>
        </p:nvSpPr>
        <p:spPr>
          <a:xfrm>
            <a:off x="646111" y="452718"/>
            <a:ext cx="9404723" cy="156883"/>
          </a:xfrm>
        </p:spPr>
        <p:txBody>
          <a:bodyPr/>
          <a:lstStyle/>
          <a:p>
            <a:endParaRPr lang="en-US" dirty="0"/>
          </a:p>
        </p:txBody>
      </p:sp>
      <p:sp>
        <p:nvSpPr>
          <p:cNvPr id="3" name="Content Placeholder 2">
            <a:extLst>
              <a:ext uri="{FF2B5EF4-FFF2-40B4-BE49-F238E27FC236}">
                <a16:creationId xmlns:a16="http://schemas.microsoft.com/office/drawing/2014/main" id="{C51B3114-427F-4387-AA36-703CB0921915}"/>
              </a:ext>
            </a:extLst>
          </p:cNvPr>
          <p:cNvSpPr>
            <a:spLocks noGrp="1"/>
          </p:cNvSpPr>
          <p:nvPr>
            <p:ph idx="1"/>
          </p:nvPr>
        </p:nvSpPr>
        <p:spPr>
          <a:xfrm>
            <a:off x="1104293" y="1331259"/>
            <a:ext cx="8946541" cy="4195481"/>
          </a:xfrm>
        </p:spPr>
        <p:txBody>
          <a:bodyPr>
            <a:normAutofit fontScale="92500"/>
          </a:bodyPr>
          <a:lstStyle/>
          <a:p>
            <a:r>
              <a:rPr lang="en-US" sz="2400" dirty="0"/>
              <a:t>Documentation required in report</a:t>
            </a:r>
          </a:p>
          <a:p>
            <a:pPr lvl="1"/>
            <a:r>
              <a:rPr lang="en-US" sz="2400" dirty="0"/>
              <a:t>Photos/documentation of existing conditions</a:t>
            </a:r>
          </a:p>
          <a:p>
            <a:pPr lvl="1"/>
            <a:r>
              <a:rPr lang="en-US" sz="2400" dirty="0"/>
              <a:t>Review of downstream pipes and channels for functionality</a:t>
            </a:r>
          </a:p>
          <a:p>
            <a:pPr lvl="1"/>
            <a:r>
              <a:rPr lang="en-US" sz="2400" dirty="0"/>
              <a:t>Identify potential complaints</a:t>
            </a:r>
          </a:p>
          <a:p>
            <a:pPr lvl="1"/>
            <a:r>
              <a:rPr lang="en-US" sz="2400" dirty="0"/>
              <a:t>Peak flow and velocity reduction</a:t>
            </a:r>
          </a:p>
          <a:p>
            <a:pPr lvl="1"/>
            <a:r>
              <a:rPr lang="en-US" sz="2400" dirty="0"/>
              <a:t>100 year ponding analysis</a:t>
            </a:r>
          </a:p>
          <a:p>
            <a:r>
              <a:rPr lang="en-US" sz="2400" dirty="0"/>
              <a:t>Drainage Easement </a:t>
            </a:r>
          </a:p>
          <a:p>
            <a:pPr lvl="1"/>
            <a:r>
              <a:rPr lang="en-US" sz="2400" dirty="0"/>
              <a:t>Consider stormwater a utility, the same as water and sewer</a:t>
            </a:r>
          </a:p>
          <a:p>
            <a:pPr lvl="1"/>
            <a:r>
              <a:rPr lang="en-US" sz="2400" dirty="0"/>
              <a:t>Where will you discharge? </a:t>
            </a:r>
          </a:p>
          <a:p>
            <a:endParaRPr lang="en-US" dirty="0"/>
          </a:p>
        </p:txBody>
      </p:sp>
    </p:spTree>
    <p:extLst>
      <p:ext uri="{BB962C8B-B14F-4D97-AF65-F5344CB8AC3E}">
        <p14:creationId xmlns:p14="http://schemas.microsoft.com/office/powerpoint/2010/main" val="174345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072C-396B-428F-98C9-8080CF0032D8}"/>
              </a:ext>
            </a:extLst>
          </p:cNvPr>
          <p:cNvSpPr>
            <a:spLocks noGrp="1"/>
          </p:cNvSpPr>
          <p:nvPr>
            <p:ph type="title"/>
          </p:nvPr>
        </p:nvSpPr>
        <p:spPr>
          <a:xfrm>
            <a:off x="646111" y="452718"/>
            <a:ext cx="9404723" cy="973410"/>
          </a:xfrm>
        </p:spPr>
        <p:txBody>
          <a:bodyPr/>
          <a:lstStyle/>
          <a:p>
            <a:br>
              <a:rPr lang="en-US" sz="2400" dirty="0"/>
            </a:br>
            <a:r>
              <a:rPr lang="en-US" sz="2400" dirty="0"/>
              <a:t>Offsite</a:t>
            </a:r>
          </a:p>
        </p:txBody>
      </p:sp>
      <p:sp>
        <p:nvSpPr>
          <p:cNvPr id="3" name="Content Placeholder 2">
            <a:extLst>
              <a:ext uri="{FF2B5EF4-FFF2-40B4-BE49-F238E27FC236}">
                <a16:creationId xmlns:a16="http://schemas.microsoft.com/office/drawing/2014/main" id="{1185D57B-698D-47CA-924C-8C98CAC8ACF7}"/>
              </a:ext>
            </a:extLst>
          </p:cNvPr>
          <p:cNvSpPr>
            <a:spLocks noGrp="1"/>
          </p:cNvSpPr>
          <p:nvPr>
            <p:ph idx="1"/>
          </p:nvPr>
        </p:nvSpPr>
        <p:spPr>
          <a:xfrm>
            <a:off x="1104293" y="1522181"/>
            <a:ext cx="8946541" cy="4749010"/>
          </a:xfrm>
        </p:spPr>
        <p:txBody>
          <a:bodyPr>
            <a:normAutofit lnSpcReduction="10000"/>
          </a:bodyPr>
          <a:lstStyle/>
          <a:p>
            <a:pPr marL="0" indent="0">
              <a:buNone/>
            </a:pPr>
            <a:endParaRPr lang="en-US" sz="2400" dirty="0"/>
          </a:p>
          <a:p>
            <a:r>
              <a:rPr lang="en-US" sz="2400" dirty="0"/>
              <a:t>Identify all offsite drainage basins</a:t>
            </a:r>
          </a:p>
          <a:p>
            <a:r>
              <a:rPr lang="en-US" sz="2400" dirty="0"/>
              <a:t>Recommended to bypass around proposed project to reduce stormwater facility sizes</a:t>
            </a:r>
          </a:p>
          <a:p>
            <a:r>
              <a:rPr lang="en-US" sz="2400" dirty="0"/>
              <a:t>Channels, pipes, and inlets required to safely convey around proposed structures, not between/along property lines</a:t>
            </a:r>
          </a:p>
          <a:p>
            <a:pPr lvl="1"/>
            <a:r>
              <a:rPr lang="en-US" sz="2400" dirty="0"/>
              <a:t>Channels 25-year plus 20% freeboard minimum </a:t>
            </a:r>
          </a:p>
          <a:p>
            <a:pPr lvl="1"/>
            <a:r>
              <a:rPr lang="en-US" sz="2400" dirty="0"/>
              <a:t>Pipes – 100 year capacity</a:t>
            </a:r>
          </a:p>
          <a:p>
            <a:pPr lvl="1"/>
            <a:r>
              <a:rPr lang="en-US" sz="2400" dirty="0"/>
              <a:t>Inlet Control Capacity – 100 year with 1-foot freeboard for structures</a:t>
            </a:r>
          </a:p>
          <a:p>
            <a:pPr lvl="1"/>
            <a:endParaRPr lang="en-US" sz="2400" dirty="0"/>
          </a:p>
          <a:p>
            <a:endParaRPr lang="en-US" dirty="0"/>
          </a:p>
        </p:txBody>
      </p:sp>
    </p:spTree>
    <p:extLst>
      <p:ext uri="{BB962C8B-B14F-4D97-AF65-F5344CB8AC3E}">
        <p14:creationId xmlns:p14="http://schemas.microsoft.com/office/powerpoint/2010/main" val="1020263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9C17-6EE8-4879-9089-6B13C8CE51D2}"/>
              </a:ext>
            </a:extLst>
          </p:cNvPr>
          <p:cNvSpPr>
            <a:spLocks noGrp="1"/>
          </p:cNvSpPr>
          <p:nvPr>
            <p:ph type="title"/>
          </p:nvPr>
        </p:nvSpPr>
        <p:spPr>
          <a:xfrm>
            <a:off x="646111" y="452717"/>
            <a:ext cx="9404723" cy="755297"/>
          </a:xfrm>
        </p:spPr>
        <p:txBody>
          <a:bodyPr/>
          <a:lstStyle/>
          <a:p>
            <a:br>
              <a:rPr lang="en-US" sz="2400" dirty="0"/>
            </a:br>
            <a:r>
              <a:rPr lang="en-US" sz="2400" dirty="0"/>
              <a:t>Bypass</a:t>
            </a:r>
          </a:p>
        </p:txBody>
      </p:sp>
      <p:sp>
        <p:nvSpPr>
          <p:cNvPr id="3" name="Content Placeholder 2">
            <a:extLst>
              <a:ext uri="{FF2B5EF4-FFF2-40B4-BE49-F238E27FC236}">
                <a16:creationId xmlns:a16="http://schemas.microsoft.com/office/drawing/2014/main" id="{245508F4-F541-437B-82B0-DD0D9B53EC4E}"/>
              </a:ext>
            </a:extLst>
          </p:cNvPr>
          <p:cNvSpPr>
            <a:spLocks noGrp="1"/>
          </p:cNvSpPr>
          <p:nvPr>
            <p:ph idx="1"/>
          </p:nvPr>
        </p:nvSpPr>
        <p:spPr>
          <a:xfrm>
            <a:off x="1104293" y="1501628"/>
            <a:ext cx="8946541" cy="4748169"/>
          </a:xfrm>
        </p:spPr>
        <p:txBody>
          <a:bodyPr>
            <a:normAutofit fontScale="70000" lnSpcReduction="20000"/>
          </a:bodyPr>
          <a:lstStyle/>
          <a:p>
            <a:r>
              <a:rPr lang="en-US" sz="2400" dirty="0"/>
              <a:t>Minimize bypass from your project – ties in with downstream component.</a:t>
            </a:r>
          </a:p>
          <a:p>
            <a:r>
              <a:rPr lang="en-US" sz="2400" dirty="0"/>
              <a:t>Lot Drainage Constructability</a:t>
            </a:r>
          </a:p>
          <a:p>
            <a:pPr lvl="1"/>
            <a:r>
              <a:rPr lang="en-US" sz="2400" dirty="0"/>
              <a:t>Per Section R401.3 of the 2012 International Residential Code, the entire lot shall be graded to drain surface water away from all foundation walls.  The grade shall fall a minimum of 6 inches within the first 10 feet.  Where lot lines or other physical barriers prohibit 6 inches of fall within 10 feet, the final grade shall slope away from the foundation at a minimum slope of 5 percent and the water shall be directed to drains or swales to ensure drainage away from the structure.  Swales shall be sloped at a minimum of 2 percent.  </a:t>
            </a:r>
          </a:p>
          <a:p>
            <a:pPr lvl="1"/>
            <a:r>
              <a:rPr lang="en-US" sz="2400" dirty="0"/>
              <a:t>Splits lot drainage is standard</a:t>
            </a:r>
          </a:p>
          <a:p>
            <a:pPr lvl="1"/>
            <a:r>
              <a:rPr lang="en-US" sz="2400" dirty="0"/>
              <a:t>Attempts at forcing drainage from rear of lots to front/curbs have been unsuccessful</a:t>
            </a:r>
          </a:p>
          <a:p>
            <a:pPr lvl="1"/>
            <a:r>
              <a:rPr lang="en-US" sz="2400" dirty="0"/>
              <a:t>Lots are deeper, not wider</a:t>
            </a:r>
          </a:p>
          <a:p>
            <a:pPr lvl="1"/>
            <a:r>
              <a:rPr lang="en-US" sz="2400" dirty="0"/>
              <a:t>Lot grading plan requirements</a:t>
            </a:r>
          </a:p>
          <a:p>
            <a:pPr lvl="1"/>
            <a:r>
              <a:rPr lang="en-US" sz="2400" dirty="0"/>
              <a:t>Frustration on building permit and certificate of occupancy side</a:t>
            </a:r>
          </a:p>
          <a:p>
            <a:pPr lvl="1"/>
            <a:r>
              <a:rPr lang="en-US" sz="2400" dirty="0"/>
              <a:t>12” piping with 10 foot drainage easement (private)</a:t>
            </a:r>
          </a:p>
          <a:p>
            <a:endParaRPr lang="en-US" dirty="0"/>
          </a:p>
        </p:txBody>
      </p:sp>
    </p:spTree>
    <p:extLst>
      <p:ext uri="{BB962C8B-B14F-4D97-AF65-F5344CB8AC3E}">
        <p14:creationId xmlns:p14="http://schemas.microsoft.com/office/powerpoint/2010/main" val="408844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DCF1-44E3-4A3E-835E-EDB7449D2026}"/>
              </a:ext>
            </a:extLst>
          </p:cNvPr>
          <p:cNvSpPr>
            <a:spLocks noGrp="1"/>
          </p:cNvSpPr>
          <p:nvPr>
            <p:ph type="title"/>
          </p:nvPr>
        </p:nvSpPr>
        <p:spPr>
          <a:xfrm>
            <a:off x="646111" y="452718"/>
            <a:ext cx="9404723" cy="595906"/>
          </a:xfrm>
        </p:spPr>
        <p:txBody>
          <a:bodyPr/>
          <a:lstStyle/>
          <a:p>
            <a:r>
              <a:rPr lang="en-US" sz="2000" dirty="0"/>
              <a:t>Development Inspections-Craig Henschel</a:t>
            </a:r>
            <a:br>
              <a:rPr lang="en-US" sz="2000" dirty="0"/>
            </a:br>
            <a:endParaRPr lang="en-US" sz="2000" dirty="0"/>
          </a:p>
        </p:txBody>
      </p:sp>
      <p:sp>
        <p:nvSpPr>
          <p:cNvPr id="3" name="Text Placeholder 2">
            <a:extLst>
              <a:ext uri="{FF2B5EF4-FFF2-40B4-BE49-F238E27FC236}">
                <a16:creationId xmlns:a16="http://schemas.microsoft.com/office/drawing/2014/main" id="{DD7243F8-4098-4AB7-8322-6D0B83EBBAB1}"/>
              </a:ext>
            </a:extLst>
          </p:cNvPr>
          <p:cNvSpPr>
            <a:spLocks noGrp="1"/>
          </p:cNvSpPr>
          <p:nvPr>
            <p:ph type="body" idx="1"/>
          </p:nvPr>
        </p:nvSpPr>
        <p:spPr>
          <a:xfrm>
            <a:off x="652463" y="1124124"/>
            <a:ext cx="7255691" cy="486561"/>
          </a:xfrm>
        </p:spPr>
        <p:txBody>
          <a:bodyPr/>
          <a:lstStyle/>
          <a:p>
            <a:r>
              <a:rPr lang="en-US" sz="1800" b="1" dirty="0">
                <a:solidFill>
                  <a:schemeClr val="tx1"/>
                </a:solidFill>
              </a:rPr>
              <a:t>Items regularly missing from submitted development plans are</a:t>
            </a:r>
            <a:r>
              <a:rPr lang="en-US" sz="1800" dirty="0">
                <a:solidFill>
                  <a:schemeClr val="tx1"/>
                </a:solidFill>
              </a:rPr>
              <a:t>:</a:t>
            </a:r>
          </a:p>
          <a:p>
            <a:endParaRPr lang="en-US" dirty="0"/>
          </a:p>
        </p:txBody>
      </p:sp>
      <p:sp>
        <p:nvSpPr>
          <p:cNvPr id="4" name="Text Placeholder 3">
            <a:extLst>
              <a:ext uri="{FF2B5EF4-FFF2-40B4-BE49-F238E27FC236}">
                <a16:creationId xmlns:a16="http://schemas.microsoft.com/office/drawing/2014/main" id="{B4A1F2B0-65D3-4A61-828B-6C41D3BFB365}"/>
              </a:ext>
            </a:extLst>
          </p:cNvPr>
          <p:cNvSpPr>
            <a:spLocks noGrp="1"/>
          </p:cNvSpPr>
          <p:nvPr>
            <p:ph type="body" sz="half" idx="15"/>
          </p:nvPr>
        </p:nvSpPr>
        <p:spPr>
          <a:xfrm>
            <a:off x="652463" y="1534332"/>
            <a:ext cx="2927350" cy="5323668"/>
          </a:xfrm>
        </p:spPr>
        <p:txBody>
          <a:bodyPr>
            <a:normAutofit/>
          </a:bodyPr>
          <a:lstStyle/>
          <a:p>
            <a:pPr marL="285750" indent="-285750">
              <a:buFont typeface="Wingdings" panose="05000000000000000000" pitchFamily="2" charset="2"/>
              <a:buChar char="Ø"/>
            </a:pPr>
            <a:r>
              <a:rPr lang="en-US" dirty="0"/>
              <a:t>The project (PL) number on the cover sheet.</a:t>
            </a:r>
          </a:p>
          <a:p>
            <a:pPr marL="285750" indent="-285750">
              <a:buFont typeface="Wingdings" panose="05000000000000000000" pitchFamily="2" charset="2"/>
              <a:buChar char="Ø"/>
            </a:pPr>
            <a:r>
              <a:rPr lang="en-US" dirty="0"/>
              <a:t>24-hour contact name and cell number on the cover sheet.</a:t>
            </a:r>
          </a:p>
          <a:p>
            <a:pPr marL="285750" indent="-285750">
              <a:buFont typeface="Wingdings" panose="05000000000000000000" pitchFamily="2" charset="2"/>
              <a:buChar char="Ø"/>
            </a:pPr>
            <a:r>
              <a:rPr lang="en-US" dirty="0"/>
              <a:t>The names of all utility companies with contact information on the cover sheet.</a:t>
            </a:r>
          </a:p>
          <a:p>
            <a:pPr marL="285750" indent="-285750">
              <a:buFont typeface="Wingdings" panose="05000000000000000000" pitchFamily="2" charset="2"/>
              <a:buChar char="Ø"/>
            </a:pPr>
            <a:r>
              <a:rPr lang="en-US" dirty="0"/>
              <a:t>Wetlands &amp; State Waters note.</a:t>
            </a:r>
          </a:p>
          <a:p>
            <a:pPr marL="285750" indent="-285750">
              <a:buFont typeface="Wingdings" panose="05000000000000000000" pitchFamily="2" charset="2"/>
              <a:buChar char="Ø"/>
            </a:pPr>
            <a:r>
              <a:rPr lang="en-US" dirty="0"/>
              <a:t>ACOE and EPD approval requirements note.</a:t>
            </a:r>
          </a:p>
          <a:p>
            <a:pPr marL="285750" indent="-285750">
              <a:buFont typeface="Wingdings" panose="05000000000000000000" pitchFamily="2" charset="2"/>
              <a:buChar char="Ø"/>
            </a:pPr>
            <a:r>
              <a:rPr lang="en-US" dirty="0"/>
              <a:t>Endangered Species note.</a:t>
            </a:r>
          </a:p>
          <a:p>
            <a:endParaRPr lang="en-US" dirty="0"/>
          </a:p>
        </p:txBody>
      </p:sp>
      <p:sp>
        <p:nvSpPr>
          <p:cNvPr id="5" name="Text Placeholder 4">
            <a:extLst>
              <a:ext uri="{FF2B5EF4-FFF2-40B4-BE49-F238E27FC236}">
                <a16:creationId xmlns:a16="http://schemas.microsoft.com/office/drawing/2014/main" id="{6ED7BDBC-3B0F-48FD-85D4-5A24FD533036}"/>
              </a:ext>
            </a:extLst>
          </p:cNvPr>
          <p:cNvSpPr>
            <a:spLocks noGrp="1"/>
          </p:cNvSpPr>
          <p:nvPr>
            <p:ph type="body" sz="quarter" idx="3"/>
          </p:nvPr>
        </p:nvSpPr>
        <p:spPr>
          <a:xfrm flipV="1">
            <a:off x="3883659" y="-2061275"/>
            <a:ext cx="2936241" cy="712922"/>
          </a:xfrm>
        </p:spPr>
        <p:txBody>
          <a:bodyPr/>
          <a:lstStyle/>
          <a:p>
            <a:endParaRPr lang="en-US" dirty="0"/>
          </a:p>
        </p:txBody>
      </p:sp>
      <p:sp>
        <p:nvSpPr>
          <p:cNvPr id="6" name="Text Placeholder 5">
            <a:extLst>
              <a:ext uri="{FF2B5EF4-FFF2-40B4-BE49-F238E27FC236}">
                <a16:creationId xmlns:a16="http://schemas.microsoft.com/office/drawing/2014/main" id="{0040D15C-0964-4A41-8A0A-C337B447CE31}"/>
              </a:ext>
            </a:extLst>
          </p:cNvPr>
          <p:cNvSpPr>
            <a:spLocks noGrp="1"/>
          </p:cNvSpPr>
          <p:nvPr>
            <p:ph type="body" sz="half" idx="16"/>
          </p:nvPr>
        </p:nvSpPr>
        <p:spPr>
          <a:xfrm>
            <a:off x="3873106" y="1534331"/>
            <a:ext cx="2946794" cy="5191933"/>
          </a:xfrm>
        </p:spPr>
        <p:txBody>
          <a:bodyPr>
            <a:normAutofit/>
          </a:bodyPr>
          <a:lstStyle/>
          <a:p>
            <a:pPr marL="285750" indent="-285750">
              <a:buFont typeface="Wingdings" panose="05000000000000000000" pitchFamily="2" charset="2"/>
              <a:buChar char="Ø"/>
            </a:pPr>
            <a:r>
              <a:rPr lang="en-US" dirty="0"/>
              <a:t>Retaining walls note.</a:t>
            </a:r>
          </a:p>
          <a:p>
            <a:pPr marL="285750" indent="-285750">
              <a:buFont typeface="Wingdings" panose="05000000000000000000" pitchFamily="2" charset="2"/>
              <a:buChar char="Ø"/>
            </a:pPr>
            <a:r>
              <a:rPr lang="en-US" dirty="0"/>
              <a:t>Fill materials and foundation inspection note.</a:t>
            </a:r>
          </a:p>
          <a:p>
            <a:pPr marL="285750" indent="-285750">
              <a:buFont typeface="Wingdings" panose="05000000000000000000" pitchFamily="2" charset="2"/>
              <a:buChar char="Ø"/>
            </a:pPr>
            <a:r>
              <a:rPr lang="en-US" dirty="0"/>
              <a:t>As-built information requirements note for all non-residential and commercial project.</a:t>
            </a:r>
          </a:p>
          <a:p>
            <a:endParaRPr lang="en-US" dirty="0"/>
          </a:p>
        </p:txBody>
      </p:sp>
      <p:sp>
        <p:nvSpPr>
          <p:cNvPr id="7" name="Text Placeholder 6">
            <a:extLst>
              <a:ext uri="{FF2B5EF4-FFF2-40B4-BE49-F238E27FC236}">
                <a16:creationId xmlns:a16="http://schemas.microsoft.com/office/drawing/2014/main" id="{7B76BFAD-F1D6-40AC-A2E8-32959D9491F7}"/>
              </a:ext>
            </a:extLst>
          </p:cNvPr>
          <p:cNvSpPr>
            <a:spLocks noGrp="1"/>
          </p:cNvSpPr>
          <p:nvPr>
            <p:ph type="body" sz="quarter" idx="13"/>
          </p:nvPr>
        </p:nvSpPr>
        <p:spPr>
          <a:xfrm>
            <a:off x="7124700" y="-3037668"/>
            <a:ext cx="2932113" cy="1146875"/>
          </a:xfrm>
        </p:spPr>
        <p:txBody>
          <a:bodyPr/>
          <a:lstStyle/>
          <a:p>
            <a:endParaRPr lang="en-US" dirty="0"/>
          </a:p>
        </p:txBody>
      </p:sp>
      <p:sp>
        <p:nvSpPr>
          <p:cNvPr id="8" name="Text Placeholder 7">
            <a:extLst>
              <a:ext uri="{FF2B5EF4-FFF2-40B4-BE49-F238E27FC236}">
                <a16:creationId xmlns:a16="http://schemas.microsoft.com/office/drawing/2014/main" id="{AEFCB979-5058-4594-B63A-2C0A526B4F25}"/>
              </a:ext>
            </a:extLst>
          </p:cNvPr>
          <p:cNvSpPr>
            <a:spLocks noGrp="1"/>
          </p:cNvSpPr>
          <p:nvPr>
            <p:ph type="body" sz="half" idx="17"/>
          </p:nvPr>
        </p:nvSpPr>
        <p:spPr>
          <a:xfrm>
            <a:off x="7124700" y="1534332"/>
            <a:ext cx="2932113" cy="5323668"/>
          </a:xfrm>
        </p:spPr>
        <p:txBody>
          <a:bodyPr>
            <a:normAutofit/>
          </a:bodyPr>
          <a:lstStyle/>
          <a:p>
            <a:pPr marL="285750" indent="-285750">
              <a:buFont typeface="Wingdings" panose="05000000000000000000" pitchFamily="2" charset="2"/>
              <a:buChar char="Ø"/>
            </a:pPr>
            <a:r>
              <a:rPr lang="en-US" dirty="0"/>
              <a:t>Stream buffers notes.</a:t>
            </a:r>
          </a:p>
          <a:p>
            <a:pPr marL="285750" indent="-285750">
              <a:buFont typeface="Wingdings" panose="05000000000000000000" pitchFamily="2" charset="2"/>
              <a:buChar char="Ø"/>
            </a:pPr>
            <a:r>
              <a:rPr lang="en-US" dirty="0"/>
              <a:t>Clearing limits not to exceed 17 acres.</a:t>
            </a:r>
          </a:p>
          <a:p>
            <a:pPr marL="285750" indent="-285750">
              <a:buFont typeface="Wingdings" panose="05000000000000000000" pitchFamily="2" charset="2"/>
              <a:buChar char="Ø"/>
            </a:pPr>
            <a:r>
              <a:rPr lang="en-US" dirty="0"/>
              <a:t>Temporary grassing every 7 days.</a:t>
            </a:r>
          </a:p>
          <a:p>
            <a:pPr marL="285750" indent="-285750">
              <a:buFont typeface="Wingdings" panose="05000000000000000000" pitchFamily="2" charset="2"/>
              <a:buChar char="Ø"/>
            </a:pPr>
            <a:r>
              <a:rPr lang="en-US" dirty="0"/>
              <a:t>No grading within the undisturbed stream buffers or zoning buffers. </a:t>
            </a:r>
          </a:p>
          <a:p>
            <a:pPr marL="285750" indent="-285750">
              <a:buFont typeface="Wingdings" panose="05000000000000000000" pitchFamily="2" charset="2"/>
              <a:buChar char="Ø"/>
            </a:pPr>
            <a:r>
              <a:rPr lang="en-US" dirty="0"/>
              <a:t>Use silt fence along the curb to prevent sediment from entering the street. </a:t>
            </a:r>
          </a:p>
          <a:p>
            <a:pPr marL="285750" indent="-285750">
              <a:buFont typeface="Wingdings" panose="05000000000000000000" pitchFamily="2" charset="2"/>
              <a:buChar char="Ø"/>
            </a:pPr>
            <a:r>
              <a:rPr lang="en-US" dirty="0"/>
              <a:t>Sidewalks size and location note.</a:t>
            </a:r>
          </a:p>
          <a:p>
            <a:pPr marL="285750" indent="-285750">
              <a:buFont typeface="Wingdings" panose="05000000000000000000" pitchFamily="2" charset="2"/>
              <a:buChar char="Ø"/>
            </a:pPr>
            <a:r>
              <a:rPr lang="en-US" dirty="0"/>
              <a:t>Sidewalk requirement per zoning district.</a:t>
            </a:r>
          </a:p>
          <a:p>
            <a:pPr marL="285750" indent="-285750">
              <a:buFont typeface="Wingdings" panose="05000000000000000000" pitchFamily="2" charset="2"/>
              <a:buChar char="Ø"/>
            </a:pPr>
            <a:r>
              <a:rPr lang="en-US" dirty="0"/>
              <a:t>Parking space and parking lot dimensions.</a:t>
            </a:r>
          </a:p>
          <a:p>
            <a:pPr marL="285750" indent="-285750">
              <a:buFont typeface="Wingdings" panose="05000000000000000000" pitchFamily="2" charset="2"/>
              <a:buChar char="Ø"/>
            </a:pPr>
            <a:r>
              <a:rPr lang="en-US" dirty="0"/>
              <a:t>NOI requirement.</a:t>
            </a:r>
          </a:p>
          <a:p>
            <a:endParaRPr lang="en-US" dirty="0"/>
          </a:p>
        </p:txBody>
      </p:sp>
    </p:spTree>
    <p:extLst>
      <p:ext uri="{BB962C8B-B14F-4D97-AF65-F5344CB8AC3E}">
        <p14:creationId xmlns:p14="http://schemas.microsoft.com/office/powerpoint/2010/main" val="2139096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277D-370E-4856-A3B5-370A70999ADF}"/>
              </a:ext>
            </a:extLst>
          </p:cNvPr>
          <p:cNvSpPr>
            <a:spLocks noGrp="1"/>
          </p:cNvSpPr>
          <p:nvPr>
            <p:ph type="title"/>
          </p:nvPr>
        </p:nvSpPr>
        <p:spPr>
          <a:xfrm>
            <a:off x="646111" y="738230"/>
            <a:ext cx="9404723" cy="505795"/>
          </a:xfrm>
        </p:spPr>
        <p:txBody>
          <a:bodyPr/>
          <a:lstStyle/>
          <a:p>
            <a:r>
              <a:rPr lang="en-US" sz="2000" dirty="0"/>
              <a:t>Stormwater Management Plan – Significant Components-Ben Morgan</a:t>
            </a:r>
          </a:p>
        </p:txBody>
      </p:sp>
      <p:sp>
        <p:nvSpPr>
          <p:cNvPr id="3" name="Content Placeholder 2">
            <a:extLst>
              <a:ext uri="{FF2B5EF4-FFF2-40B4-BE49-F238E27FC236}">
                <a16:creationId xmlns:a16="http://schemas.microsoft.com/office/drawing/2014/main" id="{E7E8416B-6E50-40F1-89EB-2645CC47B3B2}"/>
              </a:ext>
            </a:extLst>
          </p:cNvPr>
          <p:cNvSpPr>
            <a:spLocks noGrp="1"/>
          </p:cNvSpPr>
          <p:nvPr>
            <p:ph idx="1"/>
          </p:nvPr>
        </p:nvSpPr>
        <p:spPr>
          <a:xfrm>
            <a:off x="1021251" y="1244025"/>
            <a:ext cx="8946541" cy="4195481"/>
          </a:xfrm>
        </p:spPr>
        <p:txBody>
          <a:bodyPr>
            <a:normAutofit/>
          </a:bodyPr>
          <a:lstStyle/>
          <a:p>
            <a:r>
              <a:rPr lang="en-US" sz="1800" dirty="0"/>
              <a:t>Basin Maps</a:t>
            </a:r>
          </a:p>
          <a:p>
            <a:pPr lvl="1"/>
            <a:r>
              <a:rPr lang="en-US" dirty="0"/>
              <a:t>Existing</a:t>
            </a:r>
          </a:p>
          <a:p>
            <a:pPr lvl="1"/>
            <a:r>
              <a:rPr lang="en-US" dirty="0"/>
              <a:t>Proposed</a:t>
            </a:r>
          </a:p>
          <a:p>
            <a:pPr lvl="1"/>
            <a:r>
              <a:rPr lang="en-US" dirty="0"/>
              <a:t>Downstream &amp;10% analysis</a:t>
            </a:r>
          </a:p>
          <a:p>
            <a:pPr lvl="1"/>
            <a:r>
              <a:rPr lang="en-US" dirty="0"/>
              <a:t>Water Quality Basin Maps</a:t>
            </a:r>
          </a:p>
          <a:p>
            <a:pPr lvl="2"/>
            <a:r>
              <a:rPr lang="en-US" sz="1800" dirty="0"/>
              <a:t>On-site only.  This should be included on construction plans</a:t>
            </a:r>
          </a:p>
          <a:p>
            <a:pPr lvl="3"/>
            <a:r>
              <a:rPr lang="en-US" sz="1800" dirty="0"/>
              <a:t>Provides clear direction to contractors and inspectors on drainage basin</a:t>
            </a:r>
            <a:r>
              <a:rPr lang="en-US" sz="2200" dirty="0"/>
              <a:t>s</a:t>
            </a:r>
          </a:p>
          <a:p>
            <a:endParaRPr lang="en-US" dirty="0"/>
          </a:p>
        </p:txBody>
      </p:sp>
    </p:spTree>
    <p:extLst>
      <p:ext uri="{BB962C8B-B14F-4D97-AF65-F5344CB8AC3E}">
        <p14:creationId xmlns:p14="http://schemas.microsoft.com/office/powerpoint/2010/main" val="3108408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FBD1-69F2-433F-A1D5-E9C7E3F9AD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D699AD-7616-4680-9898-6E4B9C2D5E93}"/>
              </a:ext>
            </a:extLst>
          </p:cNvPr>
          <p:cNvSpPr>
            <a:spLocks noGrp="1"/>
          </p:cNvSpPr>
          <p:nvPr>
            <p:ph idx="1"/>
          </p:nvPr>
        </p:nvSpPr>
        <p:spPr>
          <a:xfrm>
            <a:off x="1009527" y="1331259"/>
            <a:ext cx="8946541" cy="4910150"/>
          </a:xfrm>
        </p:spPr>
        <p:txBody>
          <a:bodyPr>
            <a:normAutofit fontScale="92500" lnSpcReduction="10000"/>
          </a:bodyPr>
          <a:lstStyle/>
          <a:p>
            <a:r>
              <a:rPr lang="en-US" sz="2200" dirty="0"/>
              <a:t>Water Quality</a:t>
            </a:r>
          </a:p>
          <a:p>
            <a:pPr lvl="1"/>
            <a:r>
              <a:rPr lang="en-US" sz="2200" dirty="0"/>
              <a:t>Water Quality Basin Map that Matches Site Review Spreadsheet</a:t>
            </a:r>
          </a:p>
          <a:p>
            <a:pPr lvl="1"/>
            <a:r>
              <a:rPr lang="en-US" sz="2200" dirty="0"/>
              <a:t>Minimum 10 acres for </a:t>
            </a:r>
            <a:r>
              <a:rPr lang="en-US" sz="2200" dirty="0" err="1"/>
              <a:t>micropools</a:t>
            </a:r>
            <a:endParaRPr lang="en-US" sz="2200" dirty="0"/>
          </a:p>
          <a:p>
            <a:pPr lvl="1"/>
            <a:r>
              <a:rPr lang="en-US" sz="2200" dirty="0"/>
              <a:t>Combination extended dry detention and infiltration trench – soils testing where BMP is being placed</a:t>
            </a:r>
          </a:p>
          <a:p>
            <a:pPr lvl="1"/>
            <a:r>
              <a:rPr lang="en-US" sz="2200" dirty="0"/>
              <a:t>Sand filters not allowed in residential subdivisions per GSWMM</a:t>
            </a:r>
          </a:p>
          <a:p>
            <a:pPr lvl="1"/>
            <a:r>
              <a:rPr lang="en-US" sz="2200" dirty="0"/>
              <a:t>Bioretention Areas</a:t>
            </a:r>
          </a:p>
          <a:p>
            <a:pPr lvl="1"/>
            <a:r>
              <a:rPr lang="en-US" sz="2200" dirty="0"/>
              <a:t>Proprietary Devices</a:t>
            </a:r>
          </a:p>
          <a:p>
            <a:pPr lvl="2"/>
            <a:r>
              <a:rPr lang="en-US" sz="1800" dirty="0"/>
              <a:t>Provide direct comparison/supporting calculations for </a:t>
            </a:r>
            <a:r>
              <a:rPr lang="en-US" sz="1800" dirty="0" err="1"/>
              <a:t>WQv</a:t>
            </a:r>
            <a:r>
              <a:rPr lang="en-US" sz="1800" dirty="0"/>
              <a:t> to flowrate for proprietary device.  What many consultants do is generate a hydrograph where the precipitation is 1.2” of rainfall, and utilize the on-site area and associated curve number to generate the flowrate.  This is then used to select the diameter of the structure based on the manufacturer’s flowrate specifications. </a:t>
            </a:r>
          </a:p>
          <a:p>
            <a:endParaRPr lang="en-US" dirty="0"/>
          </a:p>
        </p:txBody>
      </p:sp>
    </p:spTree>
    <p:extLst>
      <p:ext uri="{BB962C8B-B14F-4D97-AF65-F5344CB8AC3E}">
        <p14:creationId xmlns:p14="http://schemas.microsoft.com/office/powerpoint/2010/main" val="3359437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D63A-36EE-4BDC-A2FB-EF6183B10E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67A12C-BC0B-43AC-98A8-AA5A3C548F24}"/>
              </a:ext>
            </a:extLst>
          </p:cNvPr>
          <p:cNvSpPr>
            <a:spLocks noGrp="1"/>
          </p:cNvSpPr>
          <p:nvPr>
            <p:ph idx="1"/>
          </p:nvPr>
        </p:nvSpPr>
        <p:spPr>
          <a:xfrm>
            <a:off x="1104293" y="1255749"/>
            <a:ext cx="8946541" cy="4195481"/>
          </a:xfrm>
        </p:spPr>
        <p:txBody>
          <a:bodyPr/>
          <a:lstStyle/>
          <a:p>
            <a:r>
              <a:rPr lang="en-US" dirty="0"/>
              <a:t>Water Quality</a:t>
            </a:r>
          </a:p>
          <a:p>
            <a:pPr lvl="1"/>
            <a:r>
              <a:rPr lang="en-US" sz="2000" dirty="0"/>
              <a:t>Proprietary Devices</a:t>
            </a:r>
          </a:p>
          <a:p>
            <a:pPr lvl="2"/>
            <a:r>
              <a:rPr lang="en-US" sz="2000" dirty="0"/>
              <a:t>Not allowed in right-of-way</a:t>
            </a:r>
          </a:p>
          <a:p>
            <a:pPr lvl="2"/>
            <a:r>
              <a:rPr lang="en-US" sz="2000" dirty="0"/>
              <a:t>Third party testing data always required</a:t>
            </a:r>
          </a:p>
          <a:p>
            <a:pPr lvl="1"/>
            <a:r>
              <a:rPr lang="en-US" sz="2000" dirty="0"/>
              <a:t>Utilize stream buffers, floodplain, and zoning buffers as natural conservation area, reduces volume requirements in ponds.</a:t>
            </a:r>
          </a:p>
          <a:p>
            <a:endParaRPr lang="en-US" dirty="0"/>
          </a:p>
        </p:txBody>
      </p:sp>
    </p:spTree>
    <p:extLst>
      <p:ext uri="{BB962C8B-B14F-4D97-AF65-F5344CB8AC3E}">
        <p14:creationId xmlns:p14="http://schemas.microsoft.com/office/powerpoint/2010/main" val="1878926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CAE4-896E-409F-87FA-EC641ABA171E}"/>
              </a:ext>
            </a:extLst>
          </p:cNvPr>
          <p:cNvSpPr>
            <a:spLocks noGrp="1"/>
          </p:cNvSpPr>
          <p:nvPr>
            <p:ph type="title"/>
          </p:nvPr>
        </p:nvSpPr>
        <p:spPr>
          <a:xfrm>
            <a:off x="645130" y="300318"/>
            <a:ext cx="9404723" cy="98267"/>
          </a:xfrm>
        </p:spPr>
        <p:txBody>
          <a:bodyPr/>
          <a:lstStyle/>
          <a:p>
            <a:endParaRPr lang="en-US"/>
          </a:p>
        </p:txBody>
      </p:sp>
      <p:sp>
        <p:nvSpPr>
          <p:cNvPr id="3" name="Content Placeholder 2">
            <a:extLst>
              <a:ext uri="{FF2B5EF4-FFF2-40B4-BE49-F238E27FC236}">
                <a16:creationId xmlns:a16="http://schemas.microsoft.com/office/drawing/2014/main" id="{3F73AEC4-A8F4-42D3-A193-9DBFE503AACC}"/>
              </a:ext>
            </a:extLst>
          </p:cNvPr>
          <p:cNvSpPr>
            <a:spLocks noGrp="1"/>
          </p:cNvSpPr>
          <p:nvPr>
            <p:ph idx="1"/>
          </p:nvPr>
        </p:nvSpPr>
        <p:spPr>
          <a:xfrm>
            <a:off x="1027112" y="962672"/>
            <a:ext cx="8946541" cy="4195481"/>
          </a:xfrm>
        </p:spPr>
        <p:txBody>
          <a:bodyPr>
            <a:normAutofit/>
          </a:bodyPr>
          <a:lstStyle/>
          <a:p>
            <a:r>
              <a:rPr lang="en-US" dirty="0"/>
              <a:t>Facility Details</a:t>
            </a:r>
          </a:p>
          <a:p>
            <a:pPr lvl="1"/>
            <a:r>
              <a:rPr lang="en-US" sz="2000" dirty="0"/>
              <a:t>Cherokee County requires Operation &amp; Maintenance details for end user (HOA, Commercial Management Companies)</a:t>
            </a:r>
          </a:p>
          <a:p>
            <a:pPr lvl="2"/>
            <a:r>
              <a:rPr lang="en-US" sz="2000" dirty="0"/>
              <a:t>Engineer &amp; Developer's Involvement minimal in long-term life cycle </a:t>
            </a:r>
          </a:p>
          <a:p>
            <a:pPr lvl="1"/>
            <a:r>
              <a:rPr lang="en-US" sz="2000" dirty="0"/>
              <a:t>The GSWMM website has digital design details in AutoCAD format that can be easily manipulated for your project: </a:t>
            </a:r>
            <a:r>
              <a:rPr lang="en-US" sz="2000" dirty="0">
                <a:hlinkClick r:id="rId2"/>
              </a:rPr>
              <a:t>https://atlantaregional.org/natural-resources/water/georgia-stormwater-management-manual/</a:t>
            </a:r>
            <a:endParaRPr lang="en-US" sz="2000" dirty="0"/>
          </a:p>
          <a:p>
            <a:endParaRPr lang="en-US" dirty="0"/>
          </a:p>
        </p:txBody>
      </p:sp>
    </p:spTree>
    <p:extLst>
      <p:ext uri="{BB962C8B-B14F-4D97-AF65-F5344CB8AC3E}">
        <p14:creationId xmlns:p14="http://schemas.microsoft.com/office/powerpoint/2010/main" val="52476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C8A1-521B-4D7C-91C7-D46B42845FE5}"/>
              </a:ext>
            </a:extLst>
          </p:cNvPr>
          <p:cNvSpPr>
            <a:spLocks noGrp="1"/>
          </p:cNvSpPr>
          <p:nvPr>
            <p:ph type="title"/>
          </p:nvPr>
        </p:nvSpPr>
        <p:spPr>
          <a:xfrm>
            <a:off x="646111" y="452718"/>
            <a:ext cx="9404723" cy="45719"/>
          </a:xfrm>
        </p:spPr>
        <p:txBody>
          <a:bodyPr/>
          <a:lstStyle/>
          <a:p>
            <a:endParaRPr lang="en-US" dirty="0"/>
          </a:p>
        </p:txBody>
      </p:sp>
      <p:sp>
        <p:nvSpPr>
          <p:cNvPr id="3" name="Content Placeholder 2">
            <a:extLst>
              <a:ext uri="{FF2B5EF4-FFF2-40B4-BE49-F238E27FC236}">
                <a16:creationId xmlns:a16="http://schemas.microsoft.com/office/drawing/2014/main" id="{ABFD45BD-8117-4D1D-90FC-CADCBE77C666}"/>
              </a:ext>
            </a:extLst>
          </p:cNvPr>
          <p:cNvSpPr>
            <a:spLocks noGrp="1"/>
          </p:cNvSpPr>
          <p:nvPr>
            <p:ph idx="1"/>
          </p:nvPr>
        </p:nvSpPr>
        <p:spPr>
          <a:xfrm>
            <a:off x="1062281" y="1115071"/>
            <a:ext cx="8946541" cy="4195481"/>
          </a:xfrm>
        </p:spPr>
        <p:txBody>
          <a:bodyPr/>
          <a:lstStyle/>
          <a:p>
            <a:r>
              <a:rPr lang="en-US" dirty="0"/>
              <a:t>Pipe Material</a:t>
            </a:r>
          </a:p>
          <a:p>
            <a:pPr lvl="1"/>
            <a:r>
              <a:rPr lang="en-US" sz="2000" dirty="0"/>
              <a:t>Reinforced concrete pipe is required under roads and parallel to right-of-way; HDPE or CMP is only allowed in the right-of-way on a perpendicular (or near) crossing outside the roadbed.  RCP shall be used for pipes within the structural zone of influence of the curb, subgrade, sidewalk, GAB, etc.</a:t>
            </a:r>
          </a:p>
          <a:p>
            <a:pPr lvl="1"/>
            <a:r>
              <a:rPr lang="en-US" sz="2000" dirty="0"/>
              <a:t>For lots less than 10,000 square feet 12” HDPE or 12” CMP may be used to serve a single lot.  A 10 foot wide drainage easement is required.  A metal dome inlet or standard GDOT pedestal inlet must be provided.  Junction boxes are required at County right-of-way if this is utilized.  Profiles and a pipe chart must be provided for this conveyance.  </a:t>
            </a:r>
          </a:p>
          <a:p>
            <a:endParaRPr lang="en-US" dirty="0"/>
          </a:p>
        </p:txBody>
      </p:sp>
    </p:spTree>
    <p:extLst>
      <p:ext uri="{BB962C8B-B14F-4D97-AF65-F5344CB8AC3E}">
        <p14:creationId xmlns:p14="http://schemas.microsoft.com/office/powerpoint/2010/main" val="2430175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558C-A16D-4ED0-9E8D-3C86980CF761}"/>
              </a:ext>
            </a:extLst>
          </p:cNvPr>
          <p:cNvSpPr>
            <a:spLocks noGrp="1"/>
          </p:cNvSpPr>
          <p:nvPr>
            <p:ph type="title"/>
          </p:nvPr>
        </p:nvSpPr>
        <p:spPr>
          <a:xfrm>
            <a:off x="646111" y="452718"/>
            <a:ext cx="9404723" cy="45719"/>
          </a:xfrm>
        </p:spPr>
        <p:txBody>
          <a:bodyPr/>
          <a:lstStyle/>
          <a:p>
            <a:endParaRPr lang="en-US" dirty="0"/>
          </a:p>
        </p:txBody>
      </p:sp>
      <p:sp>
        <p:nvSpPr>
          <p:cNvPr id="3" name="Content Placeholder 2">
            <a:extLst>
              <a:ext uri="{FF2B5EF4-FFF2-40B4-BE49-F238E27FC236}">
                <a16:creationId xmlns:a16="http://schemas.microsoft.com/office/drawing/2014/main" id="{A739BA67-5444-4BF0-ADE4-B00F4BBD276B}"/>
              </a:ext>
            </a:extLst>
          </p:cNvPr>
          <p:cNvSpPr>
            <a:spLocks noGrp="1"/>
          </p:cNvSpPr>
          <p:nvPr>
            <p:ph idx="1"/>
          </p:nvPr>
        </p:nvSpPr>
        <p:spPr>
          <a:xfrm>
            <a:off x="1104293" y="1156103"/>
            <a:ext cx="8946541" cy="4195481"/>
          </a:xfrm>
        </p:spPr>
        <p:txBody>
          <a:bodyPr/>
          <a:lstStyle/>
          <a:p>
            <a:r>
              <a:rPr lang="en-US" dirty="0"/>
              <a:t>Multiple Resources Readily Available:</a:t>
            </a:r>
          </a:p>
          <a:p>
            <a:pPr lvl="1"/>
            <a:r>
              <a:rPr lang="en-US" sz="2000" dirty="0"/>
              <a:t>GDOT Details</a:t>
            </a:r>
          </a:p>
          <a:p>
            <a:pPr lvl="1"/>
            <a:r>
              <a:rPr lang="en-US" sz="2000" dirty="0"/>
              <a:t>Cherokee County GIS</a:t>
            </a:r>
          </a:p>
          <a:p>
            <a:pPr lvl="2"/>
            <a:r>
              <a:rPr lang="en-US" sz="2000" dirty="0"/>
              <a:t>Floodplain, Pipes, Ponds, Topography, etc.</a:t>
            </a:r>
          </a:p>
          <a:p>
            <a:pPr lvl="1"/>
            <a:r>
              <a:rPr lang="en-US" sz="2000" dirty="0"/>
              <a:t>Checklists Online</a:t>
            </a:r>
          </a:p>
          <a:p>
            <a:pPr lvl="1"/>
            <a:r>
              <a:rPr lang="en-US" sz="2000" dirty="0"/>
              <a:t>Development Regulations Online</a:t>
            </a:r>
          </a:p>
          <a:p>
            <a:pPr lvl="1"/>
            <a:r>
              <a:rPr lang="en-US" sz="2000" dirty="0"/>
              <a:t>Georgia Stormwater Management Manual Website</a:t>
            </a:r>
          </a:p>
          <a:p>
            <a:pPr lvl="1"/>
            <a:endParaRPr lang="en-US" sz="4000" dirty="0"/>
          </a:p>
          <a:p>
            <a:pPr lvl="1"/>
            <a:endParaRPr lang="en-US" sz="3000" dirty="0"/>
          </a:p>
          <a:p>
            <a:endParaRPr lang="en-US" dirty="0"/>
          </a:p>
        </p:txBody>
      </p:sp>
    </p:spTree>
    <p:extLst>
      <p:ext uri="{BB962C8B-B14F-4D97-AF65-F5344CB8AC3E}">
        <p14:creationId xmlns:p14="http://schemas.microsoft.com/office/powerpoint/2010/main" val="2916898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A4D2A-9051-47A6-BAB8-17A18976387C}"/>
              </a:ext>
            </a:extLst>
          </p:cNvPr>
          <p:cNvSpPr>
            <a:spLocks noGrp="1"/>
          </p:cNvSpPr>
          <p:nvPr>
            <p:ph type="title"/>
          </p:nvPr>
        </p:nvSpPr>
        <p:spPr/>
        <p:txBody>
          <a:bodyPr/>
          <a:lstStyle/>
          <a:p>
            <a:r>
              <a:rPr lang="en-US" dirty="0"/>
              <a:t>Questions or comments</a:t>
            </a:r>
          </a:p>
        </p:txBody>
      </p:sp>
      <p:sp>
        <p:nvSpPr>
          <p:cNvPr id="5" name="Text Placeholder 4">
            <a:extLst>
              <a:ext uri="{FF2B5EF4-FFF2-40B4-BE49-F238E27FC236}">
                <a16:creationId xmlns:a16="http://schemas.microsoft.com/office/drawing/2014/main" id="{7A76A94C-1357-4E4D-B3A7-28083A50A1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8689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CD3E4-395A-4828-B6AD-4ABACEAE4700}"/>
              </a:ext>
            </a:extLst>
          </p:cNvPr>
          <p:cNvSpPr>
            <a:spLocks noGrp="1"/>
          </p:cNvSpPr>
          <p:nvPr>
            <p:ph type="title"/>
          </p:nvPr>
        </p:nvSpPr>
        <p:spPr>
          <a:xfrm>
            <a:off x="646111" y="452718"/>
            <a:ext cx="9404723" cy="449959"/>
          </a:xfrm>
        </p:spPr>
        <p:txBody>
          <a:bodyPr/>
          <a:lstStyle/>
          <a:p>
            <a:r>
              <a:rPr lang="en-US" sz="2000" dirty="0"/>
              <a:t>Planning and Zoning Department-Thomas Trawick</a:t>
            </a:r>
          </a:p>
        </p:txBody>
      </p:sp>
      <p:sp>
        <p:nvSpPr>
          <p:cNvPr id="3" name="Content Placeholder 2">
            <a:extLst>
              <a:ext uri="{FF2B5EF4-FFF2-40B4-BE49-F238E27FC236}">
                <a16:creationId xmlns:a16="http://schemas.microsoft.com/office/drawing/2014/main" id="{88538C15-1B8B-4A84-858F-E38C2B87ED7B}"/>
              </a:ext>
            </a:extLst>
          </p:cNvPr>
          <p:cNvSpPr>
            <a:spLocks noGrp="1"/>
          </p:cNvSpPr>
          <p:nvPr>
            <p:ph idx="1"/>
          </p:nvPr>
        </p:nvSpPr>
        <p:spPr>
          <a:xfrm>
            <a:off x="1104293" y="996462"/>
            <a:ext cx="8946541" cy="5750169"/>
          </a:xfrm>
        </p:spPr>
        <p:txBody>
          <a:bodyPr>
            <a:normAutofit fontScale="47500" lnSpcReduction="20000"/>
          </a:bodyPr>
          <a:lstStyle/>
          <a:p>
            <a:pPr lvl="0"/>
            <a:r>
              <a:rPr lang="en-US" sz="2900" dirty="0"/>
              <a:t>What to submit:</a:t>
            </a:r>
          </a:p>
          <a:p>
            <a:pPr lvl="1"/>
            <a:r>
              <a:rPr lang="en-US" sz="2900" dirty="0"/>
              <a:t>Cover Page</a:t>
            </a:r>
          </a:p>
          <a:p>
            <a:pPr lvl="2"/>
            <a:r>
              <a:rPr lang="en-US" sz="2900" dirty="0"/>
              <a:t>Vicinity/Location map, contact information, name of plan, registered seal, zoning (including overlay), TIN/PIN, dates of plans, project narrative, setbacks, parking calculations, site characteristics, greenspace, etc. </a:t>
            </a:r>
          </a:p>
          <a:p>
            <a:pPr lvl="1"/>
            <a:r>
              <a:rPr lang="en-US" sz="2900" dirty="0"/>
              <a:t>Zoning/SUP Resolutions and Variance Letters </a:t>
            </a:r>
          </a:p>
          <a:p>
            <a:pPr lvl="1"/>
            <a:r>
              <a:rPr lang="en-US" sz="2900" dirty="0"/>
              <a:t>Neighborhood/Illustrative Plan – if in Bells Ferry Overlay or TND (Articles 8 and 16)</a:t>
            </a:r>
          </a:p>
          <a:p>
            <a:pPr lvl="1"/>
            <a:r>
              <a:rPr lang="en-US" sz="2900" dirty="0"/>
              <a:t>Lighting Plan (Article 25)</a:t>
            </a:r>
          </a:p>
          <a:p>
            <a:pPr lvl="2"/>
            <a:r>
              <a:rPr lang="en-US" sz="2900" dirty="0"/>
              <a:t>Photometric plans, manufacturing catalogs for fixtures, elevations for aiming angles and mounting height, etc. </a:t>
            </a:r>
          </a:p>
          <a:p>
            <a:pPr lvl="1"/>
            <a:r>
              <a:rPr lang="en-US" sz="2900" dirty="0"/>
              <a:t>Landscape Plan </a:t>
            </a:r>
          </a:p>
          <a:p>
            <a:pPr lvl="2"/>
            <a:r>
              <a:rPr lang="en-US" sz="2900" dirty="0"/>
              <a:t>Buffers, streetscape requirements (BFO/TND, Hwy 92, or landscape strips)</a:t>
            </a:r>
          </a:p>
          <a:p>
            <a:pPr lvl="1"/>
            <a:r>
              <a:rPr lang="en-US" sz="2900" dirty="0"/>
              <a:t>Use conditions (Article 7 or Zoning Resolution)</a:t>
            </a:r>
          </a:p>
          <a:p>
            <a:pPr lvl="1"/>
            <a:r>
              <a:rPr lang="en-US" sz="2900" dirty="0"/>
              <a:t>Parking calculations (Article 12)</a:t>
            </a:r>
          </a:p>
          <a:p>
            <a:pPr lvl="1"/>
            <a:r>
              <a:rPr lang="en-US" sz="2900" dirty="0"/>
              <a:t>Private Streets (Article 5) - BOC</a:t>
            </a:r>
          </a:p>
          <a:p>
            <a:pPr lvl="1"/>
            <a:r>
              <a:rPr lang="en-US" sz="2900" dirty="0"/>
              <a:t>Conservation Easements (Article 23) - BOC</a:t>
            </a:r>
          </a:p>
          <a:p>
            <a:pPr lvl="1"/>
            <a:r>
              <a:rPr lang="en-US" sz="2900" dirty="0"/>
              <a:t>Protective Covenants </a:t>
            </a:r>
          </a:p>
          <a:p>
            <a:pPr lvl="0"/>
            <a:r>
              <a:rPr lang="en-US" sz="2900" dirty="0"/>
              <a:t>Separate Reviews</a:t>
            </a:r>
          </a:p>
          <a:p>
            <a:pPr lvl="1"/>
            <a:r>
              <a:rPr lang="en-US" sz="2900" dirty="0"/>
              <a:t>Signage (Article 11) </a:t>
            </a:r>
          </a:p>
          <a:p>
            <a:pPr lvl="1"/>
            <a:r>
              <a:rPr lang="en-US" sz="2900" dirty="0"/>
              <a:t>Amenities (Article 7)</a:t>
            </a:r>
          </a:p>
          <a:p>
            <a:endParaRPr lang="en-US" dirty="0"/>
          </a:p>
        </p:txBody>
      </p:sp>
    </p:spTree>
    <p:extLst>
      <p:ext uri="{BB962C8B-B14F-4D97-AF65-F5344CB8AC3E}">
        <p14:creationId xmlns:p14="http://schemas.microsoft.com/office/powerpoint/2010/main" val="236284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D285-9287-4D34-8459-91DBF5FE84FD}"/>
              </a:ext>
            </a:extLst>
          </p:cNvPr>
          <p:cNvSpPr>
            <a:spLocks noGrp="1"/>
          </p:cNvSpPr>
          <p:nvPr>
            <p:ph type="title"/>
          </p:nvPr>
        </p:nvSpPr>
        <p:spPr>
          <a:xfrm>
            <a:off x="792649" y="337728"/>
            <a:ext cx="9404723" cy="723209"/>
          </a:xfrm>
        </p:spPr>
        <p:txBody>
          <a:bodyPr/>
          <a:lstStyle/>
          <a:p>
            <a:r>
              <a:rPr lang="en-US" sz="2000" dirty="0"/>
              <a:t>Fire Marshal-Commercial Sites</a:t>
            </a:r>
            <a:br>
              <a:rPr lang="en-US" sz="2000" dirty="0"/>
            </a:br>
            <a:r>
              <a:rPr lang="en-US" sz="1400" dirty="0"/>
              <a:t>Frequently overlooked items</a:t>
            </a:r>
          </a:p>
        </p:txBody>
      </p:sp>
      <p:sp>
        <p:nvSpPr>
          <p:cNvPr id="3" name="Content Placeholder 2">
            <a:extLst>
              <a:ext uri="{FF2B5EF4-FFF2-40B4-BE49-F238E27FC236}">
                <a16:creationId xmlns:a16="http://schemas.microsoft.com/office/drawing/2014/main" id="{AC4C82EA-E8B5-4473-AD7A-4F5D051B14A0}"/>
              </a:ext>
            </a:extLst>
          </p:cNvPr>
          <p:cNvSpPr>
            <a:spLocks noGrp="1"/>
          </p:cNvSpPr>
          <p:nvPr>
            <p:ph idx="1"/>
          </p:nvPr>
        </p:nvSpPr>
        <p:spPr>
          <a:xfrm>
            <a:off x="1103312" y="1289538"/>
            <a:ext cx="8946541" cy="4958861"/>
          </a:xfrm>
        </p:spPr>
        <p:txBody>
          <a:bodyPr>
            <a:normAutofit fontScale="85000" lnSpcReduction="10000"/>
          </a:bodyPr>
          <a:lstStyle/>
          <a:p>
            <a:r>
              <a:rPr lang="en-US" dirty="0"/>
              <a:t>Current code and editions with state amendments. Include local ordinances.</a:t>
            </a:r>
          </a:p>
          <a:p>
            <a:pPr lvl="1"/>
            <a:r>
              <a:rPr lang="en-US" sz="1700" dirty="0"/>
              <a:t>2018 International Fire Code- Local Adoption of Appendix B, C and D. </a:t>
            </a:r>
          </a:p>
          <a:p>
            <a:pPr lvl="1"/>
            <a:r>
              <a:rPr lang="en-US" sz="1700" dirty="0"/>
              <a:t>2018 NFPA 101 Life Safety Code</a:t>
            </a:r>
          </a:p>
          <a:p>
            <a:pPr lvl="1"/>
            <a:r>
              <a:rPr lang="en-US" sz="1700" dirty="0"/>
              <a:t>2020 State Amendments (can be found on DCA website) </a:t>
            </a:r>
          </a:p>
          <a:p>
            <a:pPr lvl="1"/>
            <a:r>
              <a:rPr lang="en-US" sz="1700" dirty="0"/>
              <a:t>Any relevant NFPA Standards can be found in the State Amendments</a:t>
            </a:r>
          </a:p>
          <a:p>
            <a:pPr lvl="1"/>
            <a:r>
              <a:rPr lang="en-US" sz="1700" dirty="0"/>
              <a:t>Cherokee County Code of Ordinances- Chapter 28- Fire Prevention and Protection</a:t>
            </a:r>
          </a:p>
          <a:p>
            <a:r>
              <a:rPr lang="en-US" dirty="0"/>
              <a:t>Fire Hydrants</a:t>
            </a:r>
          </a:p>
          <a:p>
            <a:pPr lvl="1"/>
            <a:r>
              <a:rPr lang="en-US" sz="1700" dirty="0"/>
              <a:t>Water flow test results. </a:t>
            </a:r>
          </a:p>
          <a:p>
            <a:pPr lvl="1"/>
            <a:r>
              <a:rPr lang="en-US" sz="1700" dirty="0"/>
              <a:t>Compliance with Appendix B and C of the IFC for fire main and hydrant distribution</a:t>
            </a:r>
          </a:p>
          <a:p>
            <a:pPr lvl="1"/>
            <a:r>
              <a:rPr lang="en-US" sz="1700" dirty="0"/>
              <a:t>FDC, PIV, DDC location</a:t>
            </a:r>
          </a:p>
          <a:p>
            <a:r>
              <a:rPr lang="en-US" dirty="0"/>
              <a:t>Fire Department Access</a:t>
            </a:r>
          </a:p>
          <a:p>
            <a:pPr lvl="1"/>
            <a:r>
              <a:rPr lang="en-US" sz="1700" dirty="0"/>
              <a:t>Electronic gates must have Knox Gate Key Switch</a:t>
            </a:r>
          </a:p>
          <a:p>
            <a:pPr lvl="1"/>
            <a:r>
              <a:rPr lang="en-US" sz="1700" dirty="0"/>
              <a:t>Appendix D of the IFC for fire department access</a:t>
            </a:r>
          </a:p>
          <a:p>
            <a:pPr lvl="1"/>
            <a:r>
              <a:rPr lang="en-US" sz="1700" dirty="0"/>
              <a:t>Building height</a:t>
            </a:r>
          </a:p>
          <a:p>
            <a:r>
              <a:rPr lang="en-US" sz="1900" dirty="0"/>
              <a:t>IFC Section 510- Emergency Responder Communications System</a:t>
            </a:r>
          </a:p>
          <a:p>
            <a:endParaRPr lang="en-US" dirty="0"/>
          </a:p>
        </p:txBody>
      </p:sp>
    </p:spTree>
    <p:extLst>
      <p:ext uri="{BB962C8B-B14F-4D97-AF65-F5344CB8AC3E}">
        <p14:creationId xmlns:p14="http://schemas.microsoft.com/office/powerpoint/2010/main" val="358532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4ADF-609F-4B9A-BB5B-05E7E0A06088}"/>
              </a:ext>
            </a:extLst>
          </p:cNvPr>
          <p:cNvSpPr>
            <a:spLocks noGrp="1"/>
          </p:cNvSpPr>
          <p:nvPr>
            <p:ph type="title"/>
          </p:nvPr>
        </p:nvSpPr>
        <p:spPr>
          <a:xfrm>
            <a:off x="646111" y="452718"/>
            <a:ext cx="9404723" cy="45719"/>
          </a:xfrm>
        </p:spPr>
        <p:txBody>
          <a:bodyPr/>
          <a:lstStyle/>
          <a:p>
            <a:r>
              <a:rPr lang="en-US" sz="2000" dirty="0"/>
              <a:t>Fire Marshal</a:t>
            </a:r>
          </a:p>
        </p:txBody>
      </p:sp>
      <p:sp>
        <p:nvSpPr>
          <p:cNvPr id="3" name="Content Placeholder 2">
            <a:extLst>
              <a:ext uri="{FF2B5EF4-FFF2-40B4-BE49-F238E27FC236}">
                <a16:creationId xmlns:a16="http://schemas.microsoft.com/office/drawing/2014/main" id="{780CAD2F-D435-4D35-A3B1-D04B587BB15F}"/>
              </a:ext>
            </a:extLst>
          </p:cNvPr>
          <p:cNvSpPr>
            <a:spLocks noGrp="1"/>
          </p:cNvSpPr>
          <p:nvPr>
            <p:ph idx="1"/>
          </p:nvPr>
        </p:nvSpPr>
        <p:spPr>
          <a:xfrm>
            <a:off x="1104293" y="1144380"/>
            <a:ext cx="8946541" cy="4195481"/>
          </a:xfrm>
        </p:spPr>
        <p:txBody>
          <a:bodyPr/>
          <a:lstStyle/>
          <a:p>
            <a:r>
              <a:rPr lang="en-US" dirty="0"/>
              <a:t>As-Built Requirements </a:t>
            </a:r>
          </a:p>
          <a:p>
            <a:pPr lvl="1"/>
            <a:r>
              <a:rPr lang="en-US" sz="1600" dirty="0"/>
              <a:t>Fire Hydrant GPS locations in State Plane coordinates</a:t>
            </a:r>
          </a:p>
          <a:p>
            <a:pPr lvl="1"/>
            <a:r>
              <a:rPr lang="en-US" sz="1600" dirty="0"/>
              <a:t>Water flow results for all fire hydrants- Static, Residual and Flow (GPM)</a:t>
            </a:r>
          </a:p>
          <a:p>
            <a:pPr lvl="2"/>
            <a:r>
              <a:rPr lang="en-US" sz="1400" dirty="0"/>
              <a:t>Include all water flow data in attributes table </a:t>
            </a:r>
          </a:p>
          <a:p>
            <a:endParaRPr lang="en-US" dirty="0"/>
          </a:p>
        </p:txBody>
      </p:sp>
    </p:spTree>
    <p:extLst>
      <p:ext uri="{BB962C8B-B14F-4D97-AF65-F5344CB8AC3E}">
        <p14:creationId xmlns:p14="http://schemas.microsoft.com/office/powerpoint/2010/main" val="246319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23E0-5141-4083-8E4B-DD604C101240}"/>
              </a:ext>
            </a:extLst>
          </p:cNvPr>
          <p:cNvSpPr>
            <a:spLocks noGrp="1"/>
          </p:cNvSpPr>
          <p:nvPr>
            <p:ph type="title"/>
          </p:nvPr>
        </p:nvSpPr>
        <p:spPr>
          <a:xfrm>
            <a:off x="646111" y="452718"/>
            <a:ext cx="9404723" cy="725451"/>
          </a:xfrm>
        </p:spPr>
        <p:txBody>
          <a:bodyPr/>
          <a:lstStyle/>
          <a:p>
            <a:r>
              <a:rPr lang="en-US" sz="2000" dirty="0"/>
              <a:t>Fire Marshal-Residential Sites</a:t>
            </a:r>
            <a:br>
              <a:rPr lang="en-US" dirty="0"/>
            </a:br>
            <a:r>
              <a:rPr lang="en-US" sz="1800" dirty="0"/>
              <a:t>Frequently overlooked items</a:t>
            </a:r>
          </a:p>
        </p:txBody>
      </p:sp>
      <p:sp>
        <p:nvSpPr>
          <p:cNvPr id="3" name="Content Placeholder 2">
            <a:extLst>
              <a:ext uri="{FF2B5EF4-FFF2-40B4-BE49-F238E27FC236}">
                <a16:creationId xmlns:a16="http://schemas.microsoft.com/office/drawing/2014/main" id="{F046696C-0DCE-4AB5-A56D-DA35CCC48906}"/>
              </a:ext>
            </a:extLst>
          </p:cNvPr>
          <p:cNvSpPr>
            <a:spLocks noGrp="1"/>
          </p:cNvSpPr>
          <p:nvPr>
            <p:ph idx="1"/>
          </p:nvPr>
        </p:nvSpPr>
        <p:spPr>
          <a:xfrm>
            <a:off x="1103312" y="1178170"/>
            <a:ext cx="8946541" cy="5070230"/>
          </a:xfrm>
        </p:spPr>
        <p:txBody>
          <a:bodyPr>
            <a:normAutofit lnSpcReduction="10000"/>
          </a:bodyPr>
          <a:lstStyle/>
          <a:p>
            <a:r>
              <a:rPr lang="en-US" dirty="0"/>
              <a:t>Current code and editions with state amendments; include local ordinances.</a:t>
            </a:r>
          </a:p>
          <a:p>
            <a:pPr lvl="1"/>
            <a:r>
              <a:rPr lang="en-US" sz="1700" dirty="0"/>
              <a:t>2018 International Fire Code- Local Adoption of Appendix B, C and D. </a:t>
            </a:r>
          </a:p>
          <a:p>
            <a:pPr lvl="1"/>
            <a:r>
              <a:rPr lang="en-US" sz="1700" dirty="0"/>
              <a:t>2018 NFPA 101 Life Safety Code</a:t>
            </a:r>
          </a:p>
          <a:p>
            <a:pPr lvl="1"/>
            <a:r>
              <a:rPr lang="en-US" sz="1700" dirty="0"/>
              <a:t>2020 State Amendments (can be found on DCA website) </a:t>
            </a:r>
          </a:p>
          <a:p>
            <a:pPr lvl="1"/>
            <a:r>
              <a:rPr lang="en-US" sz="1700" dirty="0"/>
              <a:t>Any relevant NFPA Standards can be found in the State Amendments</a:t>
            </a:r>
          </a:p>
          <a:p>
            <a:pPr lvl="1"/>
            <a:r>
              <a:rPr lang="en-US" sz="1700" dirty="0"/>
              <a:t>Cherokee County Code of Ordinances- Chapter 28- Fire Prevention and Protection</a:t>
            </a:r>
          </a:p>
          <a:p>
            <a:r>
              <a:rPr lang="en-US" dirty="0"/>
              <a:t>Fire Hydrants</a:t>
            </a:r>
          </a:p>
          <a:p>
            <a:pPr lvl="1"/>
            <a:r>
              <a:rPr lang="en-US" sz="1700" dirty="0"/>
              <a:t>Water flow test results. </a:t>
            </a:r>
          </a:p>
          <a:p>
            <a:pPr lvl="1"/>
            <a:r>
              <a:rPr lang="en-US" sz="1700" dirty="0"/>
              <a:t>Compliance with Appendix B and C of the IFC for fire main and hydrant distribution</a:t>
            </a:r>
          </a:p>
          <a:p>
            <a:pPr lvl="1"/>
            <a:r>
              <a:rPr lang="en-US" sz="1700" dirty="0"/>
              <a:t>Fire Hydrants must be located within the 1</a:t>
            </a:r>
            <a:r>
              <a:rPr lang="en-US" sz="1700" baseline="30000" dirty="0"/>
              <a:t>st</a:t>
            </a:r>
            <a:r>
              <a:rPr lang="en-US" sz="1700" dirty="0"/>
              <a:t> 200 of the entrance, all intersection and the end of </a:t>
            </a:r>
            <a:r>
              <a:rPr lang="en-US" sz="1700" dirty="0" err="1"/>
              <a:t>cul</a:t>
            </a:r>
            <a:r>
              <a:rPr lang="en-US" sz="1700" dirty="0"/>
              <a:t>-de- sacs.</a:t>
            </a:r>
          </a:p>
          <a:p>
            <a:r>
              <a:rPr lang="en-US" dirty="0"/>
              <a:t>All Site work needs a pre-construction meeting</a:t>
            </a:r>
            <a:endParaRPr lang="en-US" sz="1900" dirty="0"/>
          </a:p>
          <a:p>
            <a:pPr marL="0" indent="0">
              <a:buNone/>
            </a:pPr>
            <a:endParaRPr lang="en-US" dirty="0"/>
          </a:p>
        </p:txBody>
      </p:sp>
    </p:spTree>
    <p:extLst>
      <p:ext uri="{BB962C8B-B14F-4D97-AF65-F5344CB8AC3E}">
        <p14:creationId xmlns:p14="http://schemas.microsoft.com/office/powerpoint/2010/main" val="137450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5C7-D4D5-462E-AE02-C84435CF2559}"/>
              </a:ext>
            </a:extLst>
          </p:cNvPr>
          <p:cNvSpPr>
            <a:spLocks noGrp="1"/>
          </p:cNvSpPr>
          <p:nvPr>
            <p:ph type="title"/>
          </p:nvPr>
        </p:nvSpPr>
        <p:spPr/>
        <p:txBody>
          <a:bodyPr/>
          <a:lstStyle/>
          <a:p>
            <a:r>
              <a:rPr lang="en-US" sz="2000" dirty="0"/>
              <a:t>Fire Marshal</a:t>
            </a:r>
          </a:p>
        </p:txBody>
      </p:sp>
      <p:sp>
        <p:nvSpPr>
          <p:cNvPr id="3" name="Content Placeholder 2">
            <a:extLst>
              <a:ext uri="{FF2B5EF4-FFF2-40B4-BE49-F238E27FC236}">
                <a16:creationId xmlns:a16="http://schemas.microsoft.com/office/drawing/2014/main" id="{E88194C5-70BF-4641-8BB1-6C3B0A74F144}"/>
              </a:ext>
            </a:extLst>
          </p:cNvPr>
          <p:cNvSpPr>
            <a:spLocks noGrp="1"/>
          </p:cNvSpPr>
          <p:nvPr>
            <p:ph idx="1"/>
          </p:nvPr>
        </p:nvSpPr>
        <p:spPr>
          <a:xfrm>
            <a:off x="997804" y="1062318"/>
            <a:ext cx="8946541" cy="4195481"/>
          </a:xfrm>
        </p:spPr>
        <p:txBody>
          <a:bodyPr>
            <a:normAutofit lnSpcReduction="10000"/>
          </a:bodyPr>
          <a:lstStyle/>
          <a:p>
            <a:r>
              <a:rPr lang="en-US" dirty="0"/>
              <a:t>Final Plat</a:t>
            </a:r>
          </a:p>
          <a:p>
            <a:pPr lvl="1"/>
            <a:r>
              <a:rPr lang="en-US" sz="1600" dirty="0"/>
              <a:t>All fire hydrants and lot information on one page</a:t>
            </a:r>
          </a:p>
          <a:p>
            <a:pPr lvl="2"/>
            <a:r>
              <a:rPr lang="en-US" sz="1400" dirty="0"/>
              <a:t>Fire Hydrant GPS locations in State Plane coordinates</a:t>
            </a:r>
          </a:p>
          <a:p>
            <a:pPr lvl="2"/>
            <a:r>
              <a:rPr lang="en-US" sz="1400" dirty="0"/>
              <a:t>Water flow results for all fire hydrants- Static, Residual and Flow (GPM)</a:t>
            </a:r>
          </a:p>
          <a:p>
            <a:pPr lvl="2"/>
            <a:r>
              <a:rPr lang="en-US" sz="1400" dirty="0"/>
              <a:t>Include all water flow data attributes table </a:t>
            </a:r>
          </a:p>
          <a:p>
            <a:r>
              <a:rPr lang="en-US" sz="1800" dirty="0"/>
              <a:t>Phases</a:t>
            </a:r>
          </a:p>
          <a:p>
            <a:pPr lvl="2"/>
            <a:r>
              <a:rPr lang="en-US" sz="1400" dirty="0"/>
              <a:t>Temporary turnarounds, cul-de-sacs, </a:t>
            </a:r>
            <a:r>
              <a:rPr lang="en-US" sz="1400" dirty="0" err="1"/>
              <a:t>etc</a:t>
            </a:r>
            <a:endParaRPr lang="en-US" sz="1400" dirty="0"/>
          </a:p>
          <a:p>
            <a:pPr lvl="1"/>
            <a:endParaRPr lang="en-US" dirty="0"/>
          </a:p>
          <a:p>
            <a:r>
              <a:rPr lang="en-US" dirty="0"/>
              <a:t>How the FMO approves final plat submittals</a:t>
            </a:r>
            <a:endParaRPr lang="en-US" dirty="0">
              <a:solidFill>
                <a:srgbClr val="FF0000"/>
              </a:solidFill>
            </a:endParaRPr>
          </a:p>
          <a:p>
            <a:pPr lvl="2"/>
            <a:r>
              <a:rPr lang="en-US" dirty="0"/>
              <a:t>Review of final plat   </a:t>
            </a:r>
          </a:p>
          <a:p>
            <a:pPr lvl="2"/>
            <a:r>
              <a:rPr lang="en-US" dirty="0"/>
              <a:t>Field inspection of as-built conditions</a:t>
            </a:r>
          </a:p>
          <a:p>
            <a:pPr lvl="2"/>
            <a:r>
              <a:rPr lang="en-US" dirty="0"/>
              <a:t>Approval of final plat</a:t>
            </a:r>
          </a:p>
          <a:p>
            <a:endParaRPr lang="en-US" dirty="0"/>
          </a:p>
        </p:txBody>
      </p:sp>
    </p:spTree>
    <p:extLst>
      <p:ext uri="{BB962C8B-B14F-4D97-AF65-F5344CB8AC3E}">
        <p14:creationId xmlns:p14="http://schemas.microsoft.com/office/powerpoint/2010/main" val="116690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7BED-1BDB-4B5A-9960-7771262D0960}"/>
              </a:ext>
            </a:extLst>
          </p:cNvPr>
          <p:cNvSpPr>
            <a:spLocks noGrp="1"/>
          </p:cNvSpPr>
          <p:nvPr>
            <p:ph type="title"/>
          </p:nvPr>
        </p:nvSpPr>
        <p:spPr>
          <a:xfrm>
            <a:off x="646111" y="1191236"/>
            <a:ext cx="9404723" cy="662011"/>
          </a:xfrm>
        </p:spPr>
        <p:txBody>
          <a:bodyPr/>
          <a:lstStyle/>
          <a:p>
            <a:r>
              <a:rPr lang="en-US" sz="2000" dirty="0"/>
              <a:t>Arborist-Shannon Fitzgerald</a:t>
            </a:r>
          </a:p>
        </p:txBody>
      </p:sp>
      <p:sp>
        <p:nvSpPr>
          <p:cNvPr id="3" name="Content Placeholder 2">
            <a:extLst>
              <a:ext uri="{FF2B5EF4-FFF2-40B4-BE49-F238E27FC236}">
                <a16:creationId xmlns:a16="http://schemas.microsoft.com/office/drawing/2014/main" id="{ED1BDD51-318F-4601-82C4-C469D7D6029E}"/>
              </a:ext>
            </a:extLst>
          </p:cNvPr>
          <p:cNvSpPr>
            <a:spLocks noGrp="1"/>
          </p:cNvSpPr>
          <p:nvPr>
            <p:ph idx="1"/>
          </p:nvPr>
        </p:nvSpPr>
        <p:spPr/>
        <p:txBody>
          <a:bodyPr/>
          <a:lstStyle/>
          <a:p>
            <a:r>
              <a:rPr lang="en-US" sz="1600" dirty="0"/>
              <a:t>Tree Preservation and Replacement Plan</a:t>
            </a:r>
          </a:p>
          <a:p>
            <a:r>
              <a:rPr lang="en-US" sz="1600" dirty="0"/>
              <a:t> Arborist Report</a:t>
            </a:r>
          </a:p>
          <a:p>
            <a:pPr algn="ctr"/>
            <a:r>
              <a:rPr lang="en-US" sz="1600" dirty="0"/>
              <a:t>If your project requires an LDP, a Tree Preservation and Replacement Plan is required</a:t>
            </a:r>
          </a:p>
          <a:p>
            <a:endParaRPr lang="en-US" dirty="0"/>
          </a:p>
        </p:txBody>
      </p:sp>
    </p:spTree>
    <p:extLst>
      <p:ext uri="{BB962C8B-B14F-4D97-AF65-F5344CB8AC3E}">
        <p14:creationId xmlns:p14="http://schemas.microsoft.com/office/powerpoint/2010/main" val="1716716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664</TotalTime>
  <Words>2185</Words>
  <Application>Microsoft Office PowerPoint</Application>
  <PresentationFormat>Widescreen</PresentationFormat>
  <Paragraphs>192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Century Gothic</vt:lpstr>
      <vt:lpstr>Wingdings</vt:lpstr>
      <vt:lpstr>Wingdings 3</vt:lpstr>
      <vt:lpstr>Ion</vt:lpstr>
      <vt:lpstr>Cherokee County Lunch and Learn Site Development Plans</vt:lpstr>
      <vt:lpstr>PowerPoint Presentation</vt:lpstr>
      <vt:lpstr>Development Inspections-Craig Henschel </vt:lpstr>
      <vt:lpstr>Planning and Zoning Department-Thomas Trawick</vt:lpstr>
      <vt:lpstr>Fire Marshal-Commercial Sites Frequently overlooked items</vt:lpstr>
      <vt:lpstr>Fire Marshal</vt:lpstr>
      <vt:lpstr>Fire Marshal-Residential Sites Frequently overlooked items</vt:lpstr>
      <vt:lpstr>Fire Marshal</vt:lpstr>
      <vt:lpstr>Arborist-Shannon Fitzgerald</vt:lpstr>
      <vt:lpstr>Soil/Water Conservation- Joe Bishop</vt:lpstr>
      <vt:lpstr>Building Department- Jim Haizlip  Accessible Routes</vt:lpstr>
      <vt:lpstr>PowerPoint Presentation</vt:lpstr>
      <vt:lpstr>Parking Spaces</vt:lpstr>
      <vt:lpstr>PowerPoint Presentation</vt:lpstr>
      <vt:lpstr>PowerPoint Presentation</vt:lpstr>
      <vt:lpstr>Ramps</vt:lpstr>
      <vt:lpstr>PowerPoint Presentation</vt:lpstr>
      <vt:lpstr>PowerPoint Presentation</vt:lpstr>
      <vt:lpstr>PowerPoint Presentation</vt:lpstr>
      <vt:lpstr>Cluster Mailboxes for Subdivisions</vt:lpstr>
      <vt:lpstr>PowerPoint Presentation</vt:lpstr>
      <vt:lpstr>Buildings Encroaching on  Retaining Wall Separation Distance</vt:lpstr>
      <vt:lpstr>PowerPoint Presentation</vt:lpstr>
      <vt:lpstr>Transportation-Carson Jones &amp; Brett Buchanan</vt:lpstr>
      <vt:lpstr>Stormwater Management Plan – Significant Components - Ben Morgan</vt:lpstr>
      <vt:lpstr> Downstream</vt:lpstr>
      <vt:lpstr>PowerPoint Presentation</vt:lpstr>
      <vt:lpstr> Offsite</vt:lpstr>
      <vt:lpstr> Bypass</vt:lpstr>
      <vt:lpstr>Stormwater Management Plan – Significant Components-Ben Morgan</vt:lpstr>
      <vt:lpstr>PowerPoint Presentation</vt:lpstr>
      <vt:lpstr>PowerPoint Presentation</vt:lpstr>
      <vt:lpstr>PowerPoint Presentation</vt:lpstr>
      <vt:lpstr>PowerPoint Presentation</vt:lpstr>
      <vt:lpstr>PowerPoint Presentation</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Cherokee County Engineer Lunch and Learn</dc:title>
  <dc:creator>Kathryn L. Parker</dc:creator>
  <cp:lastModifiedBy>Kathryn L. Parker</cp:lastModifiedBy>
  <cp:revision>25</cp:revision>
  <dcterms:created xsi:type="dcterms:W3CDTF">2020-02-18T18:54:17Z</dcterms:created>
  <dcterms:modified xsi:type="dcterms:W3CDTF">2020-02-26T22:03:54Z</dcterms:modified>
</cp:coreProperties>
</file>